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425" r:id="rId3"/>
    <p:sldId id="461" r:id="rId4"/>
    <p:sldId id="442" r:id="rId5"/>
    <p:sldId id="436" r:id="rId6"/>
    <p:sldId id="486" r:id="rId7"/>
    <p:sldId id="437" r:id="rId8"/>
    <p:sldId id="439" r:id="rId9"/>
    <p:sldId id="453" r:id="rId10"/>
    <p:sldId id="443" r:id="rId11"/>
    <p:sldId id="444" r:id="rId12"/>
    <p:sldId id="472" r:id="rId13"/>
    <p:sldId id="451" r:id="rId14"/>
    <p:sldId id="469" r:id="rId15"/>
    <p:sldId id="470" r:id="rId16"/>
    <p:sldId id="483" r:id="rId17"/>
    <p:sldId id="475" r:id="rId18"/>
    <p:sldId id="487" r:id="rId19"/>
    <p:sldId id="485" r:id="rId20"/>
    <p:sldId id="484" r:id="rId21"/>
    <p:sldId id="447" r:id="rId22"/>
    <p:sldId id="463" r:id="rId23"/>
    <p:sldId id="473" r:id="rId24"/>
    <p:sldId id="448" r:id="rId25"/>
    <p:sldId id="474" r:id="rId26"/>
    <p:sldId id="460" r:id="rId27"/>
    <p:sldId id="466" r:id="rId28"/>
    <p:sldId id="464" r:id="rId29"/>
    <p:sldId id="456" r:id="rId30"/>
    <p:sldId id="477" r:id="rId31"/>
    <p:sldId id="476" r:id="rId32"/>
    <p:sldId id="478" r:id="rId33"/>
    <p:sldId id="479" r:id="rId34"/>
    <p:sldId id="480" r:id="rId35"/>
    <p:sldId id="481" r:id="rId36"/>
    <p:sldId id="482" r:id="rId37"/>
    <p:sldId id="438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99"/>
    <a:srgbClr val="0040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2" autoAdjust="0"/>
    <p:restoredTop sz="94348" autoAdjust="0"/>
  </p:normalViewPr>
  <p:slideViewPr>
    <p:cSldViewPr>
      <p:cViewPr varScale="1">
        <p:scale>
          <a:sx n="68" d="100"/>
          <a:sy n="68" d="100"/>
        </p:scale>
        <p:origin x="126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07864D-DF44-4DF7-A0B6-D2F1B699CB5E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5BACF7-D896-4465-B838-4EA60462A269}">
      <dgm:prSet phldrT="[Text]" custT="1"/>
      <dgm:spPr>
        <a:solidFill>
          <a:srgbClr val="0070C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400" dirty="0"/>
            <a:t>SEER</a:t>
          </a:r>
        </a:p>
      </dgm:t>
    </dgm:pt>
    <dgm:pt modelId="{4BD1DD3A-3FCF-4843-B2C8-50D24021D66A}" type="parTrans" cxnId="{BF1AB894-32CB-4373-99B8-40089FD51793}">
      <dgm:prSet/>
      <dgm:spPr/>
      <dgm:t>
        <a:bodyPr/>
        <a:lstStyle/>
        <a:p>
          <a:endParaRPr lang="en-US"/>
        </a:p>
      </dgm:t>
    </dgm:pt>
    <dgm:pt modelId="{F5FBCD40-E26C-45CA-8AF9-EFAC439E80D4}" type="sibTrans" cxnId="{BF1AB894-32CB-4373-99B8-40089FD51793}">
      <dgm:prSet/>
      <dgm:spPr/>
      <dgm:t>
        <a:bodyPr/>
        <a:lstStyle/>
        <a:p>
          <a:endParaRPr lang="en-US"/>
        </a:p>
      </dgm:t>
    </dgm:pt>
    <dgm:pt modelId="{CCBC05B1-04A5-4D04-B9CF-E99C37E49054}">
      <dgm:prSet phldrT="[Text]" custT="1"/>
      <dgm:spPr>
        <a:solidFill>
          <a:srgbClr val="0070C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400" dirty="0"/>
            <a:t>NBIA</a:t>
          </a:r>
          <a:endParaRPr lang="en-US" sz="700" dirty="0"/>
        </a:p>
      </dgm:t>
    </dgm:pt>
    <dgm:pt modelId="{4D02A7A8-22CB-47F2-B2AF-9CC0A0DD6E4A}" type="parTrans" cxnId="{BB26E728-BCE7-4FBF-A80B-A033B3BA49C2}">
      <dgm:prSet/>
      <dgm:spPr/>
      <dgm:t>
        <a:bodyPr/>
        <a:lstStyle/>
        <a:p>
          <a:endParaRPr lang="en-US"/>
        </a:p>
      </dgm:t>
    </dgm:pt>
    <dgm:pt modelId="{347BE80E-341D-4515-B43E-71A57ADCBAC0}" type="sibTrans" cxnId="{BB26E728-BCE7-4FBF-A80B-A033B3BA49C2}">
      <dgm:prSet/>
      <dgm:spPr/>
      <dgm:t>
        <a:bodyPr/>
        <a:lstStyle/>
        <a:p>
          <a:endParaRPr lang="en-US"/>
        </a:p>
      </dgm:t>
    </dgm:pt>
    <dgm:pt modelId="{159053C7-B409-448E-A837-68A1A2A7DC4B}">
      <dgm:prSet phldrT="[Text]" custT="1"/>
      <dgm:spPr>
        <a:solidFill>
          <a:srgbClr val="00B05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200" dirty="0">
              <a:solidFill>
                <a:schemeClr val="bg1"/>
              </a:solidFill>
            </a:rPr>
            <a:t>CDISC</a:t>
          </a:r>
        </a:p>
        <a:p>
          <a:r>
            <a:rPr lang="en-US" sz="1200" dirty="0">
              <a:solidFill>
                <a:schemeClr val="bg1"/>
              </a:solidFill>
            </a:rPr>
            <a:t>SDTM</a:t>
          </a:r>
        </a:p>
      </dgm:t>
    </dgm:pt>
    <dgm:pt modelId="{CB92D49E-99D4-49B0-B806-E4593C23661C}" type="parTrans" cxnId="{2F454D1A-E1CE-4D44-9DA4-688F53103BB4}">
      <dgm:prSet/>
      <dgm:spPr/>
      <dgm:t>
        <a:bodyPr/>
        <a:lstStyle/>
        <a:p>
          <a:endParaRPr lang="en-US"/>
        </a:p>
      </dgm:t>
    </dgm:pt>
    <dgm:pt modelId="{FE2A11C9-C046-42BD-804F-31FEC3B9F4A9}" type="sibTrans" cxnId="{2F454D1A-E1CE-4D44-9DA4-688F53103BB4}">
      <dgm:prSet/>
      <dgm:spPr/>
      <dgm:t>
        <a:bodyPr/>
        <a:lstStyle/>
        <a:p>
          <a:endParaRPr lang="en-US"/>
        </a:p>
      </dgm:t>
    </dgm:pt>
    <dgm:pt modelId="{2DA6D925-E7E4-486B-8E78-A4F6A97399AF}">
      <dgm:prSet phldrT="[Text]" custT="1"/>
      <dgm:spPr>
        <a:solidFill>
          <a:srgbClr val="0070C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400" dirty="0"/>
            <a:t>AIM</a:t>
          </a:r>
        </a:p>
      </dgm:t>
    </dgm:pt>
    <dgm:pt modelId="{E440B2FA-2E62-4ABC-9DCB-2557554C53FA}" type="parTrans" cxnId="{FF4CABC4-41A4-448C-9257-A3398E1D0F8C}">
      <dgm:prSet/>
      <dgm:spPr/>
      <dgm:t>
        <a:bodyPr/>
        <a:lstStyle/>
        <a:p>
          <a:endParaRPr lang="en-US"/>
        </a:p>
      </dgm:t>
    </dgm:pt>
    <dgm:pt modelId="{3A03E19E-68C5-4D7A-AFBC-F4B8642442A9}" type="sibTrans" cxnId="{FF4CABC4-41A4-448C-9257-A3398E1D0F8C}">
      <dgm:prSet/>
      <dgm:spPr/>
      <dgm:t>
        <a:bodyPr/>
        <a:lstStyle/>
        <a:p>
          <a:endParaRPr lang="en-US"/>
        </a:p>
      </dgm:t>
    </dgm:pt>
    <dgm:pt modelId="{CB2B311F-F81C-4295-BD4F-6D82A20E091C}">
      <dgm:prSet phldrT="[Text]" custT="1"/>
      <dgm:spPr>
        <a:solidFill>
          <a:srgbClr val="00B05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400" dirty="0">
              <a:solidFill>
                <a:schemeClr val="bg1"/>
              </a:solidFill>
            </a:rPr>
            <a:t>HL7</a:t>
          </a:r>
        </a:p>
        <a:p>
          <a:r>
            <a:rPr lang="en-US" sz="1400" dirty="0">
              <a:solidFill>
                <a:schemeClr val="bg1"/>
              </a:solidFill>
            </a:rPr>
            <a:t>FHIR</a:t>
          </a:r>
        </a:p>
      </dgm:t>
    </dgm:pt>
    <dgm:pt modelId="{9DB9CFD3-6385-4967-B694-E3A70910B5A7}" type="parTrans" cxnId="{F062AB58-F9E8-4E08-952E-ECF598C0646B}">
      <dgm:prSet/>
      <dgm:spPr/>
      <dgm:t>
        <a:bodyPr/>
        <a:lstStyle/>
        <a:p>
          <a:endParaRPr lang="en-US"/>
        </a:p>
      </dgm:t>
    </dgm:pt>
    <dgm:pt modelId="{38EC2BBE-67C7-425E-A8B4-72FDC499707F}" type="sibTrans" cxnId="{F062AB58-F9E8-4E08-952E-ECF598C0646B}">
      <dgm:prSet/>
      <dgm:spPr/>
      <dgm:t>
        <a:bodyPr/>
        <a:lstStyle/>
        <a:p>
          <a:endParaRPr lang="en-US"/>
        </a:p>
      </dgm:t>
    </dgm:pt>
    <dgm:pt modelId="{1913C256-C45C-4563-93E8-DB9B91C0A6DC}">
      <dgm:prSet phldrT="[Text]" custT="1"/>
      <dgm:spPr>
        <a:solidFill>
          <a:srgbClr val="00B05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100" dirty="0">
              <a:solidFill>
                <a:schemeClr val="bg1"/>
              </a:solidFill>
            </a:rPr>
            <a:t>DICOM </a:t>
          </a:r>
        </a:p>
      </dgm:t>
    </dgm:pt>
    <dgm:pt modelId="{B67BF8B4-A894-4508-8C53-413DE84985A0}" type="parTrans" cxnId="{BD6BF7CD-90CD-4C31-A13E-2A88D15FB245}">
      <dgm:prSet/>
      <dgm:spPr/>
      <dgm:t>
        <a:bodyPr/>
        <a:lstStyle/>
        <a:p>
          <a:endParaRPr lang="en-US"/>
        </a:p>
      </dgm:t>
    </dgm:pt>
    <dgm:pt modelId="{172F8E55-5332-4AD0-B48B-EC51DBC912B7}" type="sibTrans" cxnId="{BD6BF7CD-90CD-4C31-A13E-2A88D15FB245}">
      <dgm:prSet/>
      <dgm:spPr/>
      <dgm:t>
        <a:bodyPr/>
        <a:lstStyle/>
        <a:p>
          <a:endParaRPr lang="en-US"/>
        </a:p>
      </dgm:t>
    </dgm:pt>
    <dgm:pt modelId="{E94D9C9B-0916-463B-B36E-51FB86B65F82}">
      <dgm:prSet phldrT="[Text]" custT="1"/>
      <dgm:spPr>
        <a:solidFill>
          <a:srgbClr val="0070C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200" dirty="0"/>
            <a:t>OMOP</a:t>
          </a:r>
        </a:p>
      </dgm:t>
    </dgm:pt>
    <dgm:pt modelId="{23D55BD6-A5A4-4A53-8449-70807AA4F10A}" type="parTrans" cxnId="{49674ED4-68EE-4F81-B534-374409BC7CF1}">
      <dgm:prSet/>
      <dgm:spPr/>
      <dgm:t>
        <a:bodyPr/>
        <a:lstStyle/>
        <a:p>
          <a:endParaRPr lang="en-US"/>
        </a:p>
      </dgm:t>
    </dgm:pt>
    <dgm:pt modelId="{45F7AC60-379E-40A1-91AE-C9108211D771}" type="sibTrans" cxnId="{49674ED4-68EE-4F81-B534-374409BC7CF1}">
      <dgm:prSet/>
      <dgm:spPr/>
      <dgm:t>
        <a:bodyPr/>
        <a:lstStyle/>
        <a:p>
          <a:endParaRPr lang="en-US"/>
        </a:p>
      </dgm:t>
    </dgm:pt>
    <dgm:pt modelId="{5EA04705-1291-4EBB-959C-1D8DD78000E6}">
      <dgm:prSet phldrT="[Text]" custT="1"/>
      <dgm:spPr>
        <a:solidFill>
          <a:srgbClr val="0070C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400" dirty="0"/>
            <a:t>PCOR</a:t>
          </a:r>
        </a:p>
        <a:p>
          <a:r>
            <a:rPr lang="en-US" sz="1400" dirty="0"/>
            <a:t>net</a:t>
          </a:r>
        </a:p>
      </dgm:t>
    </dgm:pt>
    <dgm:pt modelId="{7F3D0AB6-9140-4F9D-9EF1-17F0580C8E61}" type="parTrans" cxnId="{2E55C571-6298-4EBA-AF58-F6B2EE47F919}">
      <dgm:prSet/>
      <dgm:spPr/>
      <dgm:t>
        <a:bodyPr/>
        <a:lstStyle/>
        <a:p>
          <a:endParaRPr lang="en-US"/>
        </a:p>
      </dgm:t>
    </dgm:pt>
    <dgm:pt modelId="{3E9833F0-C740-43A7-B41C-C28F26B23BE3}" type="sibTrans" cxnId="{2E55C571-6298-4EBA-AF58-F6B2EE47F919}">
      <dgm:prSet/>
      <dgm:spPr/>
      <dgm:t>
        <a:bodyPr/>
        <a:lstStyle/>
        <a:p>
          <a:endParaRPr lang="en-US"/>
        </a:p>
      </dgm:t>
    </dgm:pt>
    <dgm:pt modelId="{B2EB2A52-949C-4ADD-A14A-3A33FAA46B57}">
      <dgm:prSet phldrT="[Text]"/>
      <dgm:spPr>
        <a:solidFill>
          <a:srgbClr val="0070C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dirty="0"/>
            <a:t>GDC-Clinical</a:t>
          </a:r>
        </a:p>
      </dgm:t>
    </dgm:pt>
    <dgm:pt modelId="{03F624EF-7998-47AD-BC38-02E5E351B9B8}" type="parTrans" cxnId="{B638A1DE-DEDD-468E-A5A3-E315AE01B1FF}">
      <dgm:prSet/>
      <dgm:spPr/>
      <dgm:t>
        <a:bodyPr/>
        <a:lstStyle/>
        <a:p>
          <a:endParaRPr lang="en-US"/>
        </a:p>
      </dgm:t>
    </dgm:pt>
    <dgm:pt modelId="{E0E16045-5C0D-451C-BC3F-23E6DE48E114}" type="sibTrans" cxnId="{B638A1DE-DEDD-468E-A5A3-E315AE01B1FF}">
      <dgm:prSet/>
      <dgm:spPr/>
      <dgm:t>
        <a:bodyPr/>
        <a:lstStyle/>
        <a:p>
          <a:endParaRPr lang="en-US"/>
        </a:p>
      </dgm:t>
    </dgm:pt>
    <dgm:pt modelId="{AEBDB64A-7C88-45FF-981F-9AA2C9AD88CF}">
      <dgm:prSet phldrT="[Text]" custT="1"/>
      <dgm:spPr>
        <a:solidFill>
          <a:srgbClr val="0070C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200" dirty="0"/>
            <a:t>CT.gov</a:t>
          </a:r>
        </a:p>
      </dgm:t>
    </dgm:pt>
    <dgm:pt modelId="{95C1A1EF-432D-4B75-9624-D384D5D9ECF8}" type="parTrans" cxnId="{30B5419E-9E36-422A-8911-0D4E76932773}">
      <dgm:prSet/>
      <dgm:spPr/>
      <dgm:t>
        <a:bodyPr/>
        <a:lstStyle/>
        <a:p>
          <a:endParaRPr lang="en-US"/>
        </a:p>
      </dgm:t>
    </dgm:pt>
    <dgm:pt modelId="{240D194E-4DAE-4449-877D-A7D843AB605B}" type="sibTrans" cxnId="{30B5419E-9E36-422A-8911-0D4E76932773}">
      <dgm:prSet/>
      <dgm:spPr/>
      <dgm:t>
        <a:bodyPr/>
        <a:lstStyle/>
        <a:p>
          <a:endParaRPr lang="en-US"/>
        </a:p>
      </dgm:t>
    </dgm:pt>
    <dgm:pt modelId="{D1A4CB17-A785-41D9-A0F4-ECFF775E1762}">
      <dgm:prSet phldrT="[Text]" custT="1"/>
      <dgm:spPr>
        <a:solidFill>
          <a:srgbClr val="0070C0"/>
        </a:solidFill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US" sz="1400" dirty="0"/>
            <a:t>APSR</a:t>
          </a:r>
        </a:p>
      </dgm:t>
    </dgm:pt>
    <dgm:pt modelId="{63F08B53-E2DC-49BA-8C91-212FCB9224BF}" type="parTrans" cxnId="{C65DA50D-30DA-4431-91A7-09BECED6BA36}">
      <dgm:prSet/>
      <dgm:spPr/>
      <dgm:t>
        <a:bodyPr/>
        <a:lstStyle/>
        <a:p>
          <a:endParaRPr lang="en-US"/>
        </a:p>
      </dgm:t>
    </dgm:pt>
    <dgm:pt modelId="{F890360F-1E89-4C3D-A06A-D61C6FE3838F}" type="sibTrans" cxnId="{C65DA50D-30DA-4431-91A7-09BECED6BA36}">
      <dgm:prSet/>
      <dgm:spPr/>
      <dgm:t>
        <a:bodyPr/>
        <a:lstStyle/>
        <a:p>
          <a:endParaRPr lang="en-US"/>
        </a:p>
      </dgm:t>
    </dgm:pt>
    <dgm:pt modelId="{4F22BB42-AA9A-4373-8154-E6CBD93ED00E}" type="pres">
      <dgm:prSet presAssocID="{F007864D-DF44-4DF7-A0B6-D2F1B699CB5E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95504B5-F6DD-4594-971E-041089C3348D}" type="pres">
      <dgm:prSet presAssocID="{F007864D-DF44-4DF7-A0B6-D2F1B699CB5E}" presName="cycle" presStyleCnt="0"/>
      <dgm:spPr/>
    </dgm:pt>
    <dgm:pt modelId="{D0F83520-EB4A-4BB1-8EFB-B2DA4CA62B14}" type="pres">
      <dgm:prSet presAssocID="{F007864D-DF44-4DF7-A0B6-D2F1B699CB5E}" presName="centerShape" presStyleCnt="0"/>
      <dgm:spPr/>
    </dgm:pt>
    <dgm:pt modelId="{F8CFB4E9-D571-4132-9A54-E0206AC69CCE}" type="pres">
      <dgm:prSet presAssocID="{F007864D-DF44-4DF7-A0B6-D2F1B699CB5E}" presName="connSite" presStyleLbl="node1" presStyleIdx="0" presStyleCnt="12"/>
      <dgm:spPr/>
    </dgm:pt>
    <dgm:pt modelId="{84EE7FF9-AB61-4197-8E35-C1771D0B14F4}" type="pres">
      <dgm:prSet presAssocID="{F007864D-DF44-4DF7-A0B6-D2F1B699CB5E}" presName="visible" presStyleLbl="node1" presStyleIdx="0" presStyleCnt="12" custScaleX="195073" custScaleY="187135" custLinFactNeighborX="21844" custLinFactNeighborY="-3819"/>
      <dgm:spPr>
        <a:solidFill>
          <a:schemeClr val="accent1">
            <a:lumMod val="40000"/>
            <a:lumOff val="60000"/>
          </a:schemeClr>
        </a:solidFill>
        <a:scene3d>
          <a:camera prst="orthographicFront"/>
          <a:lightRig rig="threePt" dir="t"/>
        </a:scene3d>
        <a:sp3d>
          <a:bevelT prst="angle"/>
        </a:sp3d>
      </dgm:spPr>
      <dgm:t>
        <a:bodyPr/>
        <a:lstStyle/>
        <a:p>
          <a:endParaRPr lang="en-US"/>
        </a:p>
      </dgm:t>
    </dgm:pt>
    <dgm:pt modelId="{DA582AD2-A76C-40F6-AB07-CE5CD0D83A20}" type="pres">
      <dgm:prSet presAssocID="{4BD1DD3A-3FCF-4843-B2C8-50D24021D66A}" presName="Name25" presStyleLbl="parChTrans1D1" presStyleIdx="0" presStyleCnt="11"/>
      <dgm:spPr/>
      <dgm:t>
        <a:bodyPr/>
        <a:lstStyle/>
        <a:p>
          <a:endParaRPr lang="en-US"/>
        </a:p>
      </dgm:t>
    </dgm:pt>
    <dgm:pt modelId="{C4438B8B-3A16-4307-BA8E-4175B102928A}" type="pres">
      <dgm:prSet presAssocID="{D15BACF7-D896-4465-B838-4EA60462A269}" presName="node" presStyleCnt="0"/>
      <dgm:spPr/>
    </dgm:pt>
    <dgm:pt modelId="{F0796026-6C1A-4B44-A1F9-C1CFFEE2B4F3}" type="pres">
      <dgm:prSet presAssocID="{D15BACF7-D896-4465-B838-4EA60462A269}" presName="parentNode" presStyleLbl="node1" presStyleIdx="1" presStyleCnt="12" custScaleX="150305" custScaleY="154480" custLinFactX="-400000" custLinFactY="129595" custLinFactNeighborX="-412268" custLinFactNeighborY="20000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264D4F-6928-486B-9882-6AA242848772}" type="pres">
      <dgm:prSet presAssocID="{D15BACF7-D896-4465-B838-4EA60462A269}" presName="childNode" presStyleLbl="revTx" presStyleIdx="0" presStyleCnt="0">
        <dgm:presLayoutVars>
          <dgm:bulletEnabled val="1"/>
        </dgm:presLayoutVars>
      </dgm:prSet>
      <dgm:spPr/>
    </dgm:pt>
    <dgm:pt modelId="{49062182-0092-4BF8-9D25-D9FAE8283167}" type="pres">
      <dgm:prSet presAssocID="{95C1A1EF-432D-4B75-9624-D384D5D9ECF8}" presName="Name25" presStyleLbl="parChTrans1D1" presStyleIdx="1" presStyleCnt="11"/>
      <dgm:spPr/>
      <dgm:t>
        <a:bodyPr/>
        <a:lstStyle/>
        <a:p>
          <a:endParaRPr lang="en-US"/>
        </a:p>
      </dgm:t>
    </dgm:pt>
    <dgm:pt modelId="{63CD280D-6379-46B7-B760-48F379DC7172}" type="pres">
      <dgm:prSet presAssocID="{AEBDB64A-7C88-45FF-981F-9AA2C9AD88CF}" presName="node" presStyleCnt="0"/>
      <dgm:spPr/>
    </dgm:pt>
    <dgm:pt modelId="{8E251AFE-03AD-4305-A3DF-3CBFE15777CB}" type="pres">
      <dgm:prSet presAssocID="{AEBDB64A-7C88-45FF-981F-9AA2C9AD88CF}" presName="parentNode" presStyleLbl="node1" presStyleIdx="2" presStyleCnt="12" custAng="0" custScaleX="155130" custScaleY="159811" custLinFactX="-300000" custLinFactNeighborX="-358725" custLinFactNeighborY="7145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CAF3E5-2183-4ACC-9E65-9075DC49DD98}" type="pres">
      <dgm:prSet presAssocID="{AEBDB64A-7C88-45FF-981F-9AA2C9AD88CF}" presName="childNode" presStyleLbl="revTx" presStyleIdx="0" presStyleCnt="0">
        <dgm:presLayoutVars>
          <dgm:bulletEnabled val="1"/>
        </dgm:presLayoutVars>
      </dgm:prSet>
      <dgm:spPr/>
    </dgm:pt>
    <dgm:pt modelId="{B06871CA-D871-44E4-9E6C-2BF2039E009E}" type="pres">
      <dgm:prSet presAssocID="{63F08B53-E2DC-49BA-8C91-212FCB9224BF}" presName="Name25" presStyleLbl="parChTrans1D1" presStyleIdx="2" presStyleCnt="11"/>
      <dgm:spPr/>
      <dgm:t>
        <a:bodyPr/>
        <a:lstStyle/>
        <a:p>
          <a:endParaRPr lang="en-US"/>
        </a:p>
      </dgm:t>
    </dgm:pt>
    <dgm:pt modelId="{FCA8F480-263E-4E9A-A863-96178BCCA3A5}" type="pres">
      <dgm:prSet presAssocID="{D1A4CB17-A785-41D9-A0F4-ECFF775E1762}" presName="node" presStyleCnt="0"/>
      <dgm:spPr/>
    </dgm:pt>
    <dgm:pt modelId="{8BAEDE28-49A2-4F76-B1B4-EEDC1861C18D}" type="pres">
      <dgm:prSet presAssocID="{D1A4CB17-A785-41D9-A0F4-ECFF775E1762}" presName="parentNode" presStyleLbl="node1" presStyleIdx="3" presStyleCnt="12" custAng="0" custScaleX="150305" custScaleY="154480" custLinFactX="-200000" custLinFactNeighborX="-237524" custLinFactNeighborY="-1475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0D7824-3EC1-4550-8E45-D33235D445EC}" type="pres">
      <dgm:prSet presAssocID="{D1A4CB17-A785-41D9-A0F4-ECFF775E1762}" presName="childNode" presStyleLbl="revTx" presStyleIdx="0" presStyleCnt="0">
        <dgm:presLayoutVars>
          <dgm:bulletEnabled val="1"/>
        </dgm:presLayoutVars>
      </dgm:prSet>
      <dgm:spPr/>
    </dgm:pt>
    <dgm:pt modelId="{053EAB18-9B05-461C-8098-3353566F4763}" type="pres">
      <dgm:prSet presAssocID="{B67BF8B4-A894-4508-8C53-413DE84985A0}" presName="Name25" presStyleLbl="parChTrans1D1" presStyleIdx="3" presStyleCnt="11"/>
      <dgm:spPr/>
      <dgm:t>
        <a:bodyPr/>
        <a:lstStyle/>
        <a:p>
          <a:endParaRPr lang="en-US"/>
        </a:p>
      </dgm:t>
    </dgm:pt>
    <dgm:pt modelId="{5FBEC380-FFE2-4184-AC1F-C42A42823E52}" type="pres">
      <dgm:prSet presAssocID="{1913C256-C45C-4563-93E8-DB9B91C0A6DC}" presName="node" presStyleCnt="0"/>
      <dgm:spPr/>
    </dgm:pt>
    <dgm:pt modelId="{0582855C-FE57-44BB-971F-369E5C8AA8E9}" type="pres">
      <dgm:prSet presAssocID="{1913C256-C45C-4563-93E8-DB9B91C0A6DC}" presName="parentNode" presStyleLbl="node1" presStyleIdx="4" presStyleCnt="12" custScaleX="150305" custScaleY="154480" custLinFactX="-96587" custLinFactNeighborX="-100000" custLinFactNeighborY="-1018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CB0BF0-AA9B-4337-A480-961ECD5C8DB7}" type="pres">
      <dgm:prSet presAssocID="{1913C256-C45C-4563-93E8-DB9B91C0A6DC}" presName="childNode" presStyleLbl="revTx" presStyleIdx="0" presStyleCnt="0">
        <dgm:presLayoutVars>
          <dgm:bulletEnabled val="1"/>
        </dgm:presLayoutVars>
      </dgm:prSet>
      <dgm:spPr/>
    </dgm:pt>
    <dgm:pt modelId="{6C1F1529-300D-46E4-AF8B-6F42B46F3723}" type="pres">
      <dgm:prSet presAssocID="{E440B2FA-2E62-4ABC-9DCB-2557554C53FA}" presName="Name25" presStyleLbl="parChTrans1D1" presStyleIdx="4" presStyleCnt="11"/>
      <dgm:spPr/>
      <dgm:t>
        <a:bodyPr/>
        <a:lstStyle/>
        <a:p>
          <a:endParaRPr lang="en-US"/>
        </a:p>
      </dgm:t>
    </dgm:pt>
    <dgm:pt modelId="{55F43021-07CD-4D1B-8D96-A4FED4D7C537}" type="pres">
      <dgm:prSet presAssocID="{2DA6D925-E7E4-486B-8E78-A4F6A97399AF}" presName="node" presStyleCnt="0"/>
      <dgm:spPr/>
    </dgm:pt>
    <dgm:pt modelId="{CC21AEA4-E66A-4CAB-9BAE-C10A2CE7FD30}" type="pres">
      <dgm:prSet presAssocID="{2DA6D925-E7E4-486B-8E78-A4F6A97399AF}" presName="parentNode" presStyleLbl="node1" presStyleIdx="5" presStyleCnt="12" custAng="0" custScaleX="150305" custScaleY="154480" custLinFactX="-595693" custLinFactNeighborX="-600000" custLinFactNeighborY="5624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0BC2FF-BA5F-4782-B708-3B511707DEB2}" type="pres">
      <dgm:prSet presAssocID="{2DA6D925-E7E4-486B-8E78-A4F6A97399AF}" presName="childNode" presStyleLbl="revTx" presStyleIdx="0" presStyleCnt="0">
        <dgm:presLayoutVars>
          <dgm:bulletEnabled val="1"/>
        </dgm:presLayoutVars>
      </dgm:prSet>
      <dgm:spPr/>
    </dgm:pt>
    <dgm:pt modelId="{7441E16E-3442-4182-96CB-BEDECF204695}" type="pres">
      <dgm:prSet presAssocID="{9DB9CFD3-6385-4967-B694-E3A70910B5A7}" presName="Name25" presStyleLbl="parChTrans1D1" presStyleIdx="5" presStyleCnt="11"/>
      <dgm:spPr/>
      <dgm:t>
        <a:bodyPr/>
        <a:lstStyle/>
        <a:p>
          <a:endParaRPr lang="en-US"/>
        </a:p>
      </dgm:t>
    </dgm:pt>
    <dgm:pt modelId="{CC625DAF-F0A8-4872-B692-30018247FABF}" type="pres">
      <dgm:prSet presAssocID="{CB2B311F-F81C-4295-BD4F-6D82A20E091C}" presName="node" presStyleCnt="0"/>
      <dgm:spPr/>
    </dgm:pt>
    <dgm:pt modelId="{BA163AD0-52A3-4D8F-886E-44E58C719087}" type="pres">
      <dgm:prSet presAssocID="{CB2B311F-F81C-4295-BD4F-6D82A20E091C}" presName="parentNode" presStyleLbl="node1" presStyleIdx="6" presStyleCnt="12" custAng="0" custScaleX="150305" custScaleY="154480" custLinFactX="-57015" custLinFactY="100000" custLinFactNeighborX="-100000" custLinFactNeighborY="17210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543038-30F5-4B6B-A4F1-BAD5F401B41D}" type="pres">
      <dgm:prSet presAssocID="{CB2B311F-F81C-4295-BD4F-6D82A20E091C}" presName="childNode" presStyleLbl="revTx" presStyleIdx="0" presStyleCnt="0">
        <dgm:presLayoutVars>
          <dgm:bulletEnabled val="1"/>
        </dgm:presLayoutVars>
      </dgm:prSet>
      <dgm:spPr/>
    </dgm:pt>
    <dgm:pt modelId="{FE3C4C28-9202-4E79-B042-77BBF44A95A8}" type="pres">
      <dgm:prSet presAssocID="{CB92D49E-99D4-49B0-B806-E4593C23661C}" presName="Name25" presStyleLbl="parChTrans1D1" presStyleIdx="6" presStyleCnt="11"/>
      <dgm:spPr/>
      <dgm:t>
        <a:bodyPr/>
        <a:lstStyle/>
        <a:p>
          <a:endParaRPr lang="en-US"/>
        </a:p>
      </dgm:t>
    </dgm:pt>
    <dgm:pt modelId="{6F47C6C9-F4C9-4AD9-887B-EA5D392A53CB}" type="pres">
      <dgm:prSet presAssocID="{159053C7-B409-448E-A837-68A1A2A7DC4B}" presName="node" presStyleCnt="0"/>
      <dgm:spPr/>
    </dgm:pt>
    <dgm:pt modelId="{C54DF0B3-753C-4D4F-9580-61E3F4ECB427}" type="pres">
      <dgm:prSet presAssocID="{159053C7-B409-448E-A837-68A1A2A7DC4B}" presName="parentNode" presStyleLbl="node1" presStyleIdx="7" presStyleCnt="12" custScaleX="150305" custScaleY="154480" custLinFactY="-50633" custLinFactNeighborX="-89755" custLinFactNeighborY="-10000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24F70F-FC11-49A7-87C9-D4E4135DAFCB}" type="pres">
      <dgm:prSet presAssocID="{159053C7-B409-448E-A837-68A1A2A7DC4B}" presName="childNode" presStyleLbl="revTx" presStyleIdx="0" presStyleCnt="0">
        <dgm:presLayoutVars>
          <dgm:bulletEnabled val="1"/>
        </dgm:presLayoutVars>
      </dgm:prSet>
      <dgm:spPr/>
    </dgm:pt>
    <dgm:pt modelId="{C05C457D-4133-4C45-BE20-CF2901C28977}" type="pres">
      <dgm:prSet presAssocID="{4D02A7A8-22CB-47F2-B2AF-9CC0A0DD6E4A}" presName="Name25" presStyleLbl="parChTrans1D1" presStyleIdx="7" presStyleCnt="11"/>
      <dgm:spPr/>
      <dgm:t>
        <a:bodyPr/>
        <a:lstStyle/>
        <a:p>
          <a:endParaRPr lang="en-US"/>
        </a:p>
      </dgm:t>
    </dgm:pt>
    <dgm:pt modelId="{494E4166-EF8C-4A37-B845-ACD99E61F48B}" type="pres">
      <dgm:prSet presAssocID="{CCBC05B1-04A5-4D04-B9CF-E99C37E49054}" presName="node" presStyleCnt="0"/>
      <dgm:spPr/>
    </dgm:pt>
    <dgm:pt modelId="{FB01ADFA-ACED-42DC-A085-2D364D6E8EFB}" type="pres">
      <dgm:prSet presAssocID="{CCBC05B1-04A5-4D04-B9CF-E99C37E49054}" presName="parentNode" presStyleLbl="node1" presStyleIdx="8" presStyleCnt="12" custAng="0" custScaleX="150305" custScaleY="154480" custLinFactX="-500000" custLinFactNeighborX="-536064" custLinFactNeighborY="-5823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5B039D-EDA3-4AB7-8F44-032E2D2E5A82}" type="pres">
      <dgm:prSet presAssocID="{CCBC05B1-04A5-4D04-B9CF-E99C37E49054}" presName="childNode" presStyleLbl="revTx" presStyleIdx="0" presStyleCnt="0">
        <dgm:presLayoutVars>
          <dgm:bulletEnabled val="1"/>
        </dgm:presLayoutVars>
      </dgm:prSet>
      <dgm:spPr/>
    </dgm:pt>
    <dgm:pt modelId="{4885213E-DCB5-4D33-A307-5C2F9F564E6D}" type="pres">
      <dgm:prSet presAssocID="{23D55BD6-A5A4-4A53-8449-70807AA4F10A}" presName="Name25" presStyleLbl="parChTrans1D1" presStyleIdx="8" presStyleCnt="11"/>
      <dgm:spPr/>
      <dgm:t>
        <a:bodyPr/>
        <a:lstStyle/>
        <a:p>
          <a:endParaRPr lang="en-US"/>
        </a:p>
      </dgm:t>
    </dgm:pt>
    <dgm:pt modelId="{4FB61AC6-0538-4743-B902-79CC1A8C2178}" type="pres">
      <dgm:prSet presAssocID="{E94D9C9B-0916-463B-B36E-51FB86B65F82}" presName="node" presStyleCnt="0"/>
      <dgm:spPr/>
    </dgm:pt>
    <dgm:pt modelId="{1D0A5FDE-C1F0-4A39-B1FE-D7A377A2E8D4}" type="pres">
      <dgm:prSet presAssocID="{E94D9C9B-0916-463B-B36E-51FB86B65F82}" presName="parentNode" presStyleLbl="node1" presStyleIdx="9" presStyleCnt="12" custAng="0" custScaleX="150305" custScaleY="154480" custLinFactX="-400000" custLinFactNeighborX="-402235" custLinFactNeighborY="-993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A6FF1E-F273-4D2A-BC65-40215C79EE66}" type="pres">
      <dgm:prSet presAssocID="{E94D9C9B-0916-463B-B36E-51FB86B65F82}" presName="childNode" presStyleLbl="revTx" presStyleIdx="0" presStyleCnt="0">
        <dgm:presLayoutVars>
          <dgm:bulletEnabled val="1"/>
        </dgm:presLayoutVars>
      </dgm:prSet>
      <dgm:spPr/>
    </dgm:pt>
    <dgm:pt modelId="{11318A3F-C814-43E2-B750-6AEFD754BF20}" type="pres">
      <dgm:prSet presAssocID="{7F3D0AB6-9140-4F9D-9EF1-17F0580C8E61}" presName="Name25" presStyleLbl="parChTrans1D1" presStyleIdx="9" presStyleCnt="11"/>
      <dgm:spPr/>
      <dgm:t>
        <a:bodyPr/>
        <a:lstStyle/>
        <a:p>
          <a:endParaRPr lang="en-US"/>
        </a:p>
      </dgm:t>
    </dgm:pt>
    <dgm:pt modelId="{C4428CFF-9626-468A-A02C-DE47225ECCF8}" type="pres">
      <dgm:prSet presAssocID="{5EA04705-1291-4EBB-959C-1D8DD78000E6}" presName="node" presStyleCnt="0"/>
      <dgm:spPr/>
    </dgm:pt>
    <dgm:pt modelId="{454C9793-AA6A-4DAF-BEBA-D58EF507395F}" type="pres">
      <dgm:prSet presAssocID="{5EA04705-1291-4EBB-959C-1D8DD78000E6}" presName="parentNode" presStyleLbl="node1" presStyleIdx="10" presStyleCnt="12" custAng="0" custScaleX="150305" custScaleY="154480" custLinFactX="-200000" custLinFactY="-7836" custLinFactNeighborX="-276874" custLinFactNeighborY="-10000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3C312C-FE2C-45DC-A594-0F9250B573FB}" type="pres">
      <dgm:prSet presAssocID="{5EA04705-1291-4EBB-959C-1D8DD78000E6}" presName="childNode" presStyleLbl="revTx" presStyleIdx="0" presStyleCnt="0">
        <dgm:presLayoutVars>
          <dgm:bulletEnabled val="1"/>
        </dgm:presLayoutVars>
      </dgm:prSet>
      <dgm:spPr/>
    </dgm:pt>
    <dgm:pt modelId="{F8D91BE0-7D9D-4800-905E-FE4A4ECBD434}" type="pres">
      <dgm:prSet presAssocID="{03F624EF-7998-47AD-BC38-02E5E351B9B8}" presName="Name25" presStyleLbl="parChTrans1D1" presStyleIdx="10" presStyleCnt="11"/>
      <dgm:spPr/>
      <dgm:t>
        <a:bodyPr/>
        <a:lstStyle/>
        <a:p>
          <a:endParaRPr lang="en-US"/>
        </a:p>
      </dgm:t>
    </dgm:pt>
    <dgm:pt modelId="{4FE46F73-0649-47AF-84BD-6F071B1EF89C}" type="pres">
      <dgm:prSet presAssocID="{B2EB2A52-949C-4ADD-A14A-3A33FAA46B57}" presName="node" presStyleCnt="0"/>
      <dgm:spPr/>
    </dgm:pt>
    <dgm:pt modelId="{1A6E8408-084F-4C84-B895-FD4A58721D24}" type="pres">
      <dgm:prSet presAssocID="{B2EB2A52-949C-4ADD-A14A-3A33FAA46B57}" presName="parentNode" presStyleLbl="node1" presStyleIdx="11" presStyleCnt="12" custScaleX="150305" custScaleY="154480" custLinFactX="-70475" custLinFactY="-100000" custLinFactNeighborX="-100000" custLinFactNeighborY="-18428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AF6EDF-2B03-48D7-8527-7FBA099AA692}" type="pres">
      <dgm:prSet presAssocID="{B2EB2A52-949C-4ADD-A14A-3A33FAA46B57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8C31CC3B-9D9D-4B37-839D-F69026062208}" type="presOf" srcId="{4BD1DD3A-3FCF-4843-B2C8-50D24021D66A}" destId="{DA582AD2-A76C-40F6-AB07-CE5CD0D83A20}" srcOrd="0" destOrd="0" presId="urn:microsoft.com/office/officeart/2005/8/layout/radial2"/>
    <dgm:cxn modelId="{A7A2A419-4F0C-4BBD-BEEA-52C2838416DB}" type="presOf" srcId="{95C1A1EF-432D-4B75-9624-D384D5D9ECF8}" destId="{49062182-0092-4BF8-9D25-D9FAE8283167}" srcOrd="0" destOrd="0" presId="urn:microsoft.com/office/officeart/2005/8/layout/radial2"/>
    <dgm:cxn modelId="{0C999588-DDA1-4D7E-8F38-AD65480A733B}" type="presOf" srcId="{4D02A7A8-22CB-47F2-B2AF-9CC0A0DD6E4A}" destId="{C05C457D-4133-4C45-BE20-CF2901C28977}" srcOrd="0" destOrd="0" presId="urn:microsoft.com/office/officeart/2005/8/layout/radial2"/>
    <dgm:cxn modelId="{E63EB30E-E212-4730-A769-8111B2780695}" type="presOf" srcId="{E94D9C9B-0916-463B-B36E-51FB86B65F82}" destId="{1D0A5FDE-C1F0-4A39-B1FE-D7A377A2E8D4}" srcOrd="0" destOrd="0" presId="urn:microsoft.com/office/officeart/2005/8/layout/radial2"/>
    <dgm:cxn modelId="{463CBDD7-5B57-4585-9C33-9C7011B2DC2C}" type="presOf" srcId="{2DA6D925-E7E4-486B-8E78-A4F6A97399AF}" destId="{CC21AEA4-E66A-4CAB-9BAE-C10A2CE7FD30}" srcOrd="0" destOrd="0" presId="urn:microsoft.com/office/officeart/2005/8/layout/radial2"/>
    <dgm:cxn modelId="{82A91E55-3308-4D95-8E91-5E6271269F75}" type="presOf" srcId="{7F3D0AB6-9140-4F9D-9EF1-17F0580C8E61}" destId="{11318A3F-C814-43E2-B750-6AEFD754BF20}" srcOrd="0" destOrd="0" presId="urn:microsoft.com/office/officeart/2005/8/layout/radial2"/>
    <dgm:cxn modelId="{6AB91FA2-FF5C-4EF5-A6C0-D39CBF61A4C7}" type="presOf" srcId="{CCBC05B1-04A5-4D04-B9CF-E99C37E49054}" destId="{FB01ADFA-ACED-42DC-A085-2D364D6E8EFB}" srcOrd="0" destOrd="0" presId="urn:microsoft.com/office/officeart/2005/8/layout/radial2"/>
    <dgm:cxn modelId="{1A60E0D3-7D77-46C9-B48D-90F67746C56E}" type="presOf" srcId="{5EA04705-1291-4EBB-959C-1D8DD78000E6}" destId="{454C9793-AA6A-4DAF-BEBA-D58EF507395F}" srcOrd="0" destOrd="0" presId="urn:microsoft.com/office/officeart/2005/8/layout/radial2"/>
    <dgm:cxn modelId="{F062AB58-F9E8-4E08-952E-ECF598C0646B}" srcId="{F007864D-DF44-4DF7-A0B6-D2F1B699CB5E}" destId="{CB2B311F-F81C-4295-BD4F-6D82A20E091C}" srcOrd="5" destOrd="0" parTransId="{9DB9CFD3-6385-4967-B694-E3A70910B5A7}" sibTransId="{38EC2BBE-67C7-425E-A8B4-72FDC499707F}"/>
    <dgm:cxn modelId="{3C875B1C-E48C-49D2-A27E-083186C29799}" type="presOf" srcId="{F007864D-DF44-4DF7-A0B6-D2F1B699CB5E}" destId="{4F22BB42-AA9A-4373-8154-E6CBD93ED00E}" srcOrd="0" destOrd="0" presId="urn:microsoft.com/office/officeart/2005/8/layout/radial2"/>
    <dgm:cxn modelId="{44E5CE7D-28C1-48A8-87E8-8EE219E7FAE5}" type="presOf" srcId="{23D55BD6-A5A4-4A53-8449-70807AA4F10A}" destId="{4885213E-DCB5-4D33-A307-5C2F9F564E6D}" srcOrd="0" destOrd="0" presId="urn:microsoft.com/office/officeart/2005/8/layout/radial2"/>
    <dgm:cxn modelId="{8AE12C66-8790-49E7-851E-292BDB6B0203}" type="presOf" srcId="{AEBDB64A-7C88-45FF-981F-9AA2C9AD88CF}" destId="{8E251AFE-03AD-4305-A3DF-3CBFE15777CB}" srcOrd="0" destOrd="0" presId="urn:microsoft.com/office/officeart/2005/8/layout/radial2"/>
    <dgm:cxn modelId="{2F454D1A-E1CE-4D44-9DA4-688F53103BB4}" srcId="{F007864D-DF44-4DF7-A0B6-D2F1B699CB5E}" destId="{159053C7-B409-448E-A837-68A1A2A7DC4B}" srcOrd="6" destOrd="0" parTransId="{CB92D49E-99D4-49B0-B806-E4593C23661C}" sibTransId="{FE2A11C9-C046-42BD-804F-31FEC3B9F4A9}"/>
    <dgm:cxn modelId="{B638A1DE-DEDD-468E-A5A3-E315AE01B1FF}" srcId="{F007864D-DF44-4DF7-A0B6-D2F1B699CB5E}" destId="{B2EB2A52-949C-4ADD-A14A-3A33FAA46B57}" srcOrd="10" destOrd="0" parTransId="{03F624EF-7998-47AD-BC38-02E5E351B9B8}" sibTransId="{E0E16045-5C0D-451C-BC3F-23E6DE48E114}"/>
    <dgm:cxn modelId="{BEA654A6-BF72-4A61-BEC7-55FDB08F28E6}" type="presOf" srcId="{D1A4CB17-A785-41D9-A0F4-ECFF775E1762}" destId="{8BAEDE28-49A2-4F76-B1B4-EEDC1861C18D}" srcOrd="0" destOrd="0" presId="urn:microsoft.com/office/officeart/2005/8/layout/radial2"/>
    <dgm:cxn modelId="{BB26E728-BCE7-4FBF-A80B-A033B3BA49C2}" srcId="{F007864D-DF44-4DF7-A0B6-D2F1B699CB5E}" destId="{CCBC05B1-04A5-4D04-B9CF-E99C37E49054}" srcOrd="7" destOrd="0" parTransId="{4D02A7A8-22CB-47F2-B2AF-9CC0A0DD6E4A}" sibTransId="{347BE80E-341D-4515-B43E-71A57ADCBAC0}"/>
    <dgm:cxn modelId="{B18528F7-897A-4335-8E97-4DB665AFD50B}" type="presOf" srcId="{1913C256-C45C-4563-93E8-DB9B91C0A6DC}" destId="{0582855C-FE57-44BB-971F-369E5C8AA8E9}" srcOrd="0" destOrd="0" presId="urn:microsoft.com/office/officeart/2005/8/layout/radial2"/>
    <dgm:cxn modelId="{FA3479C9-9B5D-4F10-AB62-992B8317B22D}" type="presOf" srcId="{D15BACF7-D896-4465-B838-4EA60462A269}" destId="{F0796026-6C1A-4B44-A1F9-C1CFFEE2B4F3}" srcOrd="0" destOrd="0" presId="urn:microsoft.com/office/officeart/2005/8/layout/radial2"/>
    <dgm:cxn modelId="{C65DA50D-30DA-4431-91A7-09BECED6BA36}" srcId="{F007864D-DF44-4DF7-A0B6-D2F1B699CB5E}" destId="{D1A4CB17-A785-41D9-A0F4-ECFF775E1762}" srcOrd="2" destOrd="0" parTransId="{63F08B53-E2DC-49BA-8C91-212FCB9224BF}" sibTransId="{F890360F-1E89-4C3D-A06A-D61C6FE3838F}"/>
    <dgm:cxn modelId="{207289EA-F8BF-4203-8019-0BD2B3AEBF30}" type="presOf" srcId="{63F08B53-E2DC-49BA-8C91-212FCB9224BF}" destId="{B06871CA-D871-44E4-9E6C-2BF2039E009E}" srcOrd="0" destOrd="0" presId="urn:microsoft.com/office/officeart/2005/8/layout/radial2"/>
    <dgm:cxn modelId="{2BFAB01D-EA4C-4580-9E83-CCE8606606F6}" type="presOf" srcId="{CB2B311F-F81C-4295-BD4F-6D82A20E091C}" destId="{BA163AD0-52A3-4D8F-886E-44E58C719087}" srcOrd="0" destOrd="0" presId="urn:microsoft.com/office/officeart/2005/8/layout/radial2"/>
    <dgm:cxn modelId="{94685B2F-C644-40B8-ABC3-89B8D39C8603}" type="presOf" srcId="{B2EB2A52-949C-4ADD-A14A-3A33FAA46B57}" destId="{1A6E8408-084F-4C84-B895-FD4A58721D24}" srcOrd="0" destOrd="0" presId="urn:microsoft.com/office/officeart/2005/8/layout/radial2"/>
    <dgm:cxn modelId="{BD6BF7CD-90CD-4C31-A13E-2A88D15FB245}" srcId="{F007864D-DF44-4DF7-A0B6-D2F1B699CB5E}" destId="{1913C256-C45C-4563-93E8-DB9B91C0A6DC}" srcOrd="3" destOrd="0" parTransId="{B67BF8B4-A894-4508-8C53-413DE84985A0}" sibTransId="{172F8E55-5332-4AD0-B48B-EC51DBC912B7}"/>
    <dgm:cxn modelId="{2E55C571-6298-4EBA-AF58-F6B2EE47F919}" srcId="{F007864D-DF44-4DF7-A0B6-D2F1B699CB5E}" destId="{5EA04705-1291-4EBB-959C-1D8DD78000E6}" srcOrd="9" destOrd="0" parTransId="{7F3D0AB6-9140-4F9D-9EF1-17F0580C8E61}" sibTransId="{3E9833F0-C740-43A7-B41C-C28F26B23BE3}"/>
    <dgm:cxn modelId="{49674ED4-68EE-4F81-B534-374409BC7CF1}" srcId="{F007864D-DF44-4DF7-A0B6-D2F1B699CB5E}" destId="{E94D9C9B-0916-463B-B36E-51FB86B65F82}" srcOrd="8" destOrd="0" parTransId="{23D55BD6-A5A4-4A53-8449-70807AA4F10A}" sibTransId="{45F7AC60-379E-40A1-91AE-C9108211D771}"/>
    <dgm:cxn modelId="{30B5419E-9E36-422A-8911-0D4E76932773}" srcId="{F007864D-DF44-4DF7-A0B6-D2F1B699CB5E}" destId="{AEBDB64A-7C88-45FF-981F-9AA2C9AD88CF}" srcOrd="1" destOrd="0" parTransId="{95C1A1EF-432D-4B75-9624-D384D5D9ECF8}" sibTransId="{240D194E-4DAE-4449-877D-A7D843AB605B}"/>
    <dgm:cxn modelId="{FF4CABC4-41A4-448C-9257-A3398E1D0F8C}" srcId="{F007864D-DF44-4DF7-A0B6-D2F1B699CB5E}" destId="{2DA6D925-E7E4-486B-8E78-A4F6A97399AF}" srcOrd="4" destOrd="0" parTransId="{E440B2FA-2E62-4ABC-9DCB-2557554C53FA}" sibTransId="{3A03E19E-68C5-4D7A-AFBC-F4B8642442A9}"/>
    <dgm:cxn modelId="{91FDA2AB-E17F-405E-AE4C-F2E8408F91C9}" type="presOf" srcId="{E440B2FA-2E62-4ABC-9DCB-2557554C53FA}" destId="{6C1F1529-300D-46E4-AF8B-6F42B46F3723}" srcOrd="0" destOrd="0" presId="urn:microsoft.com/office/officeart/2005/8/layout/radial2"/>
    <dgm:cxn modelId="{BF1AB894-32CB-4373-99B8-40089FD51793}" srcId="{F007864D-DF44-4DF7-A0B6-D2F1B699CB5E}" destId="{D15BACF7-D896-4465-B838-4EA60462A269}" srcOrd="0" destOrd="0" parTransId="{4BD1DD3A-3FCF-4843-B2C8-50D24021D66A}" sibTransId="{F5FBCD40-E26C-45CA-8AF9-EFAC439E80D4}"/>
    <dgm:cxn modelId="{E363B231-E4EB-492E-8E29-F15AB6DCCFE0}" type="presOf" srcId="{159053C7-B409-448E-A837-68A1A2A7DC4B}" destId="{C54DF0B3-753C-4D4F-9580-61E3F4ECB427}" srcOrd="0" destOrd="0" presId="urn:microsoft.com/office/officeart/2005/8/layout/radial2"/>
    <dgm:cxn modelId="{B63A1395-A6EF-4E11-80F4-986D89562FDF}" type="presOf" srcId="{9DB9CFD3-6385-4967-B694-E3A70910B5A7}" destId="{7441E16E-3442-4182-96CB-BEDECF204695}" srcOrd="0" destOrd="0" presId="urn:microsoft.com/office/officeart/2005/8/layout/radial2"/>
    <dgm:cxn modelId="{17710465-4E6C-4BE3-AA41-1067E2CA24A2}" type="presOf" srcId="{03F624EF-7998-47AD-BC38-02E5E351B9B8}" destId="{F8D91BE0-7D9D-4800-905E-FE4A4ECBD434}" srcOrd="0" destOrd="0" presId="urn:microsoft.com/office/officeart/2005/8/layout/radial2"/>
    <dgm:cxn modelId="{2EF676E8-5659-4F96-8D88-6F8500C4655A}" type="presOf" srcId="{CB92D49E-99D4-49B0-B806-E4593C23661C}" destId="{FE3C4C28-9202-4E79-B042-77BBF44A95A8}" srcOrd="0" destOrd="0" presId="urn:microsoft.com/office/officeart/2005/8/layout/radial2"/>
    <dgm:cxn modelId="{A5CCA1BE-263A-44A4-82FA-F2B475EA1626}" type="presOf" srcId="{B67BF8B4-A894-4508-8C53-413DE84985A0}" destId="{053EAB18-9B05-461C-8098-3353566F4763}" srcOrd="0" destOrd="0" presId="urn:microsoft.com/office/officeart/2005/8/layout/radial2"/>
    <dgm:cxn modelId="{FB4F17D4-621F-47BE-AA7D-2ED6CEF96725}" type="presParOf" srcId="{4F22BB42-AA9A-4373-8154-E6CBD93ED00E}" destId="{E95504B5-F6DD-4594-971E-041089C3348D}" srcOrd="0" destOrd="0" presId="urn:microsoft.com/office/officeart/2005/8/layout/radial2"/>
    <dgm:cxn modelId="{0127CD37-F649-41BD-B04A-F4F79B4F0DDF}" type="presParOf" srcId="{E95504B5-F6DD-4594-971E-041089C3348D}" destId="{D0F83520-EB4A-4BB1-8EFB-B2DA4CA62B14}" srcOrd="0" destOrd="0" presId="urn:microsoft.com/office/officeart/2005/8/layout/radial2"/>
    <dgm:cxn modelId="{582BCA99-0770-4F08-BC42-E4F4AD323FB9}" type="presParOf" srcId="{D0F83520-EB4A-4BB1-8EFB-B2DA4CA62B14}" destId="{F8CFB4E9-D571-4132-9A54-E0206AC69CCE}" srcOrd="0" destOrd="0" presId="urn:microsoft.com/office/officeart/2005/8/layout/radial2"/>
    <dgm:cxn modelId="{F9F72C79-6265-4228-B2A4-9DF11AD66AAF}" type="presParOf" srcId="{D0F83520-EB4A-4BB1-8EFB-B2DA4CA62B14}" destId="{84EE7FF9-AB61-4197-8E35-C1771D0B14F4}" srcOrd="1" destOrd="0" presId="urn:microsoft.com/office/officeart/2005/8/layout/radial2"/>
    <dgm:cxn modelId="{4A50C23D-307F-4E6D-83DB-30FC545BE057}" type="presParOf" srcId="{E95504B5-F6DD-4594-971E-041089C3348D}" destId="{DA582AD2-A76C-40F6-AB07-CE5CD0D83A20}" srcOrd="1" destOrd="0" presId="urn:microsoft.com/office/officeart/2005/8/layout/radial2"/>
    <dgm:cxn modelId="{FE50D7BA-A663-4124-9115-D89C60971E44}" type="presParOf" srcId="{E95504B5-F6DD-4594-971E-041089C3348D}" destId="{C4438B8B-3A16-4307-BA8E-4175B102928A}" srcOrd="2" destOrd="0" presId="urn:microsoft.com/office/officeart/2005/8/layout/radial2"/>
    <dgm:cxn modelId="{F7570DC4-8D63-4B63-8413-4CC0E09EBFD4}" type="presParOf" srcId="{C4438B8B-3A16-4307-BA8E-4175B102928A}" destId="{F0796026-6C1A-4B44-A1F9-C1CFFEE2B4F3}" srcOrd="0" destOrd="0" presId="urn:microsoft.com/office/officeart/2005/8/layout/radial2"/>
    <dgm:cxn modelId="{58C77CF4-53D3-4E85-ABD4-72247914683A}" type="presParOf" srcId="{C4438B8B-3A16-4307-BA8E-4175B102928A}" destId="{0F264D4F-6928-486B-9882-6AA242848772}" srcOrd="1" destOrd="0" presId="urn:microsoft.com/office/officeart/2005/8/layout/radial2"/>
    <dgm:cxn modelId="{F6B77DF5-3E20-4A68-9FA1-E0D47ADCA7EA}" type="presParOf" srcId="{E95504B5-F6DD-4594-971E-041089C3348D}" destId="{49062182-0092-4BF8-9D25-D9FAE8283167}" srcOrd="3" destOrd="0" presId="urn:microsoft.com/office/officeart/2005/8/layout/radial2"/>
    <dgm:cxn modelId="{BF85AF72-AC63-4BE5-BE19-BAEC1C4D6E67}" type="presParOf" srcId="{E95504B5-F6DD-4594-971E-041089C3348D}" destId="{63CD280D-6379-46B7-B760-48F379DC7172}" srcOrd="4" destOrd="0" presId="urn:microsoft.com/office/officeart/2005/8/layout/radial2"/>
    <dgm:cxn modelId="{FA9CE997-121F-4973-81A1-B5CB688925F5}" type="presParOf" srcId="{63CD280D-6379-46B7-B760-48F379DC7172}" destId="{8E251AFE-03AD-4305-A3DF-3CBFE15777CB}" srcOrd="0" destOrd="0" presId="urn:microsoft.com/office/officeart/2005/8/layout/radial2"/>
    <dgm:cxn modelId="{F2E5EB34-8FAD-4DCA-9DFD-CB2275EAD2E4}" type="presParOf" srcId="{63CD280D-6379-46B7-B760-48F379DC7172}" destId="{63CAF3E5-2183-4ACC-9E65-9075DC49DD98}" srcOrd="1" destOrd="0" presId="urn:microsoft.com/office/officeart/2005/8/layout/radial2"/>
    <dgm:cxn modelId="{C6542827-598D-4F41-B035-4AAADBE0A5A0}" type="presParOf" srcId="{E95504B5-F6DD-4594-971E-041089C3348D}" destId="{B06871CA-D871-44E4-9E6C-2BF2039E009E}" srcOrd="5" destOrd="0" presId="urn:microsoft.com/office/officeart/2005/8/layout/radial2"/>
    <dgm:cxn modelId="{F9C1DE25-9E01-417B-862E-6B479FC0F05F}" type="presParOf" srcId="{E95504B5-F6DD-4594-971E-041089C3348D}" destId="{FCA8F480-263E-4E9A-A863-96178BCCA3A5}" srcOrd="6" destOrd="0" presId="urn:microsoft.com/office/officeart/2005/8/layout/radial2"/>
    <dgm:cxn modelId="{24513BF8-E6AC-4011-966C-3639CD5C97CB}" type="presParOf" srcId="{FCA8F480-263E-4E9A-A863-96178BCCA3A5}" destId="{8BAEDE28-49A2-4F76-B1B4-EEDC1861C18D}" srcOrd="0" destOrd="0" presId="urn:microsoft.com/office/officeart/2005/8/layout/radial2"/>
    <dgm:cxn modelId="{8637331E-BF7A-4440-89BE-08FF67FA41B6}" type="presParOf" srcId="{FCA8F480-263E-4E9A-A863-96178BCCA3A5}" destId="{750D7824-3EC1-4550-8E45-D33235D445EC}" srcOrd="1" destOrd="0" presId="urn:microsoft.com/office/officeart/2005/8/layout/radial2"/>
    <dgm:cxn modelId="{E8C15D50-70D9-40DE-B616-85E2E0EB38EB}" type="presParOf" srcId="{E95504B5-F6DD-4594-971E-041089C3348D}" destId="{053EAB18-9B05-461C-8098-3353566F4763}" srcOrd="7" destOrd="0" presId="urn:microsoft.com/office/officeart/2005/8/layout/radial2"/>
    <dgm:cxn modelId="{02834033-9761-4FDC-ABDD-216F4A6A88A3}" type="presParOf" srcId="{E95504B5-F6DD-4594-971E-041089C3348D}" destId="{5FBEC380-FFE2-4184-AC1F-C42A42823E52}" srcOrd="8" destOrd="0" presId="urn:microsoft.com/office/officeart/2005/8/layout/radial2"/>
    <dgm:cxn modelId="{10A73BBC-A1D9-453C-BB22-423930F4F08F}" type="presParOf" srcId="{5FBEC380-FFE2-4184-AC1F-C42A42823E52}" destId="{0582855C-FE57-44BB-971F-369E5C8AA8E9}" srcOrd="0" destOrd="0" presId="urn:microsoft.com/office/officeart/2005/8/layout/radial2"/>
    <dgm:cxn modelId="{283A66E4-00D9-4482-B2AA-4A3C6CAD671B}" type="presParOf" srcId="{5FBEC380-FFE2-4184-AC1F-C42A42823E52}" destId="{B1CB0BF0-AA9B-4337-A480-961ECD5C8DB7}" srcOrd="1" destOrd="0" presId="urn:microsoft.com/office/officeart/2005/8/layout/radial2"/>
    <dgm:cxn modelId="{F2A38F25-C438-4977-9A4B-6DFA0AFC9D0D}" type="presParOf" srcId="{E95504B5-F6DD-4594-971E-041089C3348D}" destId="{6C1F1529-300D-46E4-AF8B-6F42B46F3723}" srcOrd="9" destOrd="0" presId="urn:microsoft.com/office/officeart/2005/8/layout/radial2"/>
    <dgm:cxn modelId="{5D3BEA61-FA9F-45F9-B44D-8E26C4A8128B}" type="presParOf" srcId="{E95504B5-F6DD-4594-971E-041089C3348D}" destId="{55F43021-07CD-4D1B-8D96-A4FED4D7C537}" srcOrd="10" destOrd="0" presId="urn:microsoft.com/office/officeart/2005/8/layout/radial2"/>
    <dgm:cxn modelId="{466393D8-149F-4FC4-8272-5A33DAF8DDA2}" type="presParOf" srcId="{55F43021-07CD-4D1B-8D96-A4FED4D7C537}" destId="{CC21AEA4-E66A-4CAB-9BAE-C10A2CE7FD30}" srcOrd="0" destOrd="0" presId="urn:microsoft.com/office/officeart/2005/8/layout/radial2"/>
    <dgm:cxn modelId="{A1FF001E-C9C9-4670-888C-E6D33B3F2D03}" type="presParOf" srcId="{55F43021-07CD-4D1B-8D96-A4FED4D7C537}" destId="{720BC2FF-BA5F-4782-B708-3B511707DEB2}" srcOrd="1" destOrd="0" presId="urn:microsoft.com/office/officeart/2005/8/layout/radial2"/>
    <dgm:cxn modelId="{6A9EC599-6B22-4892-A421-20F1A93CC417}" type="presParOf" srcId="{E95504B5-F6DD-4594-971E-041089C3348D}" destId="{7441E16E-3442-4182-96CB-BEDECF204695}" srcOrd="11" destOrd="0" presId="urn:microsoft.com/office/officeart/2005/8/layout/radial2"/>
    <dgm:cxn modelId="{8C937D3B-40F1-4946-903D-B31D885A503B}" type="presParOf" srcId="{E95504B5-F6DD-4594-971E-041089C3348D}" destId="{CC625DAF-F0A8-4872-B692-30018247FABF}" srcOrd="12" destOrd="0" presId="urn:microsoft.com/office/officeart/2005/8/layout/radial2"/>
    <dgm:cxn modelId="{ABCD5859-9BC0-427B-B032-0BFD2370E8CE}" type="presParOf" srcId="{CC625DAF-F0A8-4872-B692-30018247FABF}" destId="{BA163AD0-52A3-4D8F-886E-44E58C719087}" srcOrd="0" destOrd="0" presId="urn:microsoft.com/office/officeart/2005/8/layout/radial2"/>
    <dgm:cxn modelId="{5B6414EB-1968-4845-A0A7-7980AFBD3B19}" type="presParOf" srcId="{CC625DAF-F0A8-4872-B692-30018247FABF}" destId="{6F543038-30F5-4B6B-A4F1-BAD5F401B41D}" srcOrd="1" destOrd="0" presId="urn:microsoft.com/office/officeart/2005/8/layout/radial2"/>
    <dgm:cxn modelId="{E234EDDC-2F36-4E75-B6C2-2E97242E8340}" type="presParOf" srcId="{E95504B5-F6DD-4594-971E-041089C3348D}" destId="{FE3C4C28-9202-4E79-B042-77BBF44A95A8}" srcOrd="13" destOrd="0" presId="urn:microsoft.com/office/officeart/2005/8/layout/radial2"/>
    <dgm:cxn modelId="{D1E2A3DC-B450-4341-A217-3880CB96866C}" type="presParOf" srcId="{E95504B5-F6DD-4594-971E-041089C3348D}" destId="{6F47C6C9-F4C9-4AD9-887B-EA5D392A53CB}" srcOrd="14" destOrd="0" presId="urn:microsoft.com/office/officeart/2005/8/layout/radial2"/>
    <dgm:cxn modelId="{CA586AC3-A5D5-445F-8DC4-7EBEA9908D4C}" type="presParOf" srcId="{6F47C6C9-F4C9-4AD9-887B-EA5D392A53CB}" destId="{C54DF0B3-753C-4D4F-9580-61E3F4ECB427}" srcOrd="0" destOrd="0" presId="urn:microsoft.com/office/officeart/2005/8/layout/radial2"/>
    <dgm:cxn modelId="{EF2850F4-5058-490E-A2A0-4C9C118CAF5F}" type="presParOf" srcId="{6F47C6C9-F4C9-4AD9-887B-EA5D392A53CB}" destId="{4624F70F-FC11-49A7-87C9-D4E4135DAFCB}" srcOrd="1" destOrd="0" presId="urn:microsoft.com/office/officeart/2005/8/layout/radial2"/>
    <dgm:cxn modelId="{C584858F-23C0-45B7-9669-B56F43D1FF89}" type="presParOf" srcId="{E95504B5-F6DD-4594-971E-041089C3348D}" destId="{C05C457D-4133-4C45-BE20-CF2901C28977}" srcOrd="15" destOrd="0" presId="urn:microsoft.com/office/officeart/2005/8/layout/radial2"/>
    <dgm:cxn modelId="{9991CAB0-30E9-4C4B-83C3-F99AC15A4F57}" type="presParOf" srcId="{E95504B5-F6DD-4594-971E-041089C3348D}" destId="{494E4166-EF8C-4A37-B845-ACD99E61F48B}" srcOrd="16" destOrd="0" presId="urn:microsoft.com/office/officeart/2005/8/layout/radial2"/>
    <dgm:cxn modelId="{4EE8B23A-554E-4BDF-8ABB-7C90DCAFB608}" type="presParOf" srcId="{494E4166-EF8C-4A37-B845-ACD99E61F48B}" destId="{FB01ADFA-ACED-42DC-A085-2D364D6E8EFB}" srcOrd="0" destOrd="0" presId="urn:microsoft.com/office/officeart/2005/8/layout/radial2"/>
    <dgm:cxn modelId="{C304E797-29AB-42A7-AD36-12A06AC364DC}" type="presParOf" srcId="{494E4166-EF8C-4A37-B845-ACD99E61F48B}" destId="{355B039D-EDA3-4AB7-8F44-032E2D2E5A82}" srcOrd="1" destOrd="0" presId="urn:microsoft.com/office/officeart/2005/8/layout/radial2"/>
    <dgm:cxn modelId="{378E7BDE-01BE-4568-A569-E245DB43532C}" type="presParOf" srcId="{E95504B5-F6DD-4594-971E-041089C3348D}" destId="{4885213E-DCB5-4D33-A307-5C2F9F564E6D}" srcOrd="17" destOrd="0" presId="urn:microsoft.com/office/officeart/2005/8/layout/radial2"/>
    <dgm:cxn modelId="{048C498E-35DA-4025-8F40-A5F9A0BEF167}" type="presParOf" srcId="{E95504B5-F6DD-4594-971E-041089C3348D}" destId="{4FB61AC6-0538-4743-B902-79CC1A8C2178}" srcOrd="18" destOrd="0" presId="urn:microsoft.com/office/officeart/2005/8/layout/radial2"/>
    <dgm:cxn modelId="{F662531B-890A-41FC-BE34-3D51966C1F1F}" type="presParOf" srcId="{4FB61AC6-0538-4743-B902-79CC1A8C2178}" destId="{1D0A5FDE-C1F0-4A39-B1FE-D7A377A2E8D4}" srcOrd="0" destOrd="0" presId="urn:microsoft.com/office/officeart/2005/8/layout/radial2"/>
    <dgm:cxn modelId="{1F2DDE9F-DF10-484D-A710-465B6344DD93}" type="presParOf" srcId="{4FB61AC6-0538-4743-B902-79CC1A8C2178}" destId="{68A6FF1E-F273-4D2A-BC65-40215C79EE66}" srcOrd="1" destOrd="0" presId="urn:microsoft.com/office/officeart/2005/8/layout/radial2"/>
    <dgm:cxn modelId="{A0112E74-C8FE-4BF7-8E43-941F30B5ADC2}" type="presParOf" srcId="{E95504B5-F6DD-4594-971E-041089C3348D}" destId="{11318A3F-C814-43E2-B750-6AEFD754BF20}" srcOrd="19" destOrd="0" presId="urn:microsoft.com/office/officeart/2005/8/layout/radial2"/>
    <dgm:cxn modelId="{628E4EC9-1274-4C59-9F5A-849E35BCB2DD}" type="presParOf" srcId="{E95504B5-F6DD-4594-971E-041089C3348D}" destId="{C4428CFF-9626-468A-A02C-DE47225ECCF8}" srcOrd="20" destOrd="0" presId="urn:microsoft.com/office/officeart/2005/8/layout/radial2"/>
    <dgm:cxn modelId="{36773AAB-96AB-48D4-B9FE-8F4AB0BE5DF9}" type="presParOf" srcId="{C4428CFF-9626-468A-A02C-DE47225ECCF8}" destId="{454C9793-AA6A-4DAF-BEBA-D58EF507395F}" srcOrd="0" destOrd="0" presId="urn:microsoft.com/office/officeart/2005/8/layout/radial2"/>
    <dgm:cxn modelId="{C651DC87-CEEE-4874-B484-1BC960FCC18C}" type="presParOf" srcId="{C4428CFF-9626-468A-A02C-DE47225ECCF8}" destId="{503C312C-FE2C-45DC-A594-0F9250B573FB}" srcOrd="1" destOrd="0" presId="urn:microsoft.com/office/officeart/2005/8/layout/radial2"/>
    <dgm:cxn modelId="{2BB617D5-DC56-4BF5-9281-13266790790B}" type="presParOf" srcId="{E95504B5-F6DD-4594-971E-041089C3348D}" destId="{F8D91BE0-7D9D-4800-905E-FE4A4ECBD434}" srcOrd="21" destOrd="0" presId="urn:microsoft.com/office/officeart/2005/8/layout/radial2"/>
    <dgm:cxn modelId="{DCCB6244-9B62-4971-A9C3-D0D3EA87EFA2}" type="presParOf" srcId="{E95504B5-F6DD-4594-971E-041089C3348D}" destId="{4FE46F73-0649-47AF-84BD-6F071B1EF89C}" srcOrd="22" destOrd="0" presId="urn:microsoft.com/office/officeart/2005/8/layout/radial2"/>
    <dgm:cxn modelId="{FD1DE805-B69C-4FDE-9122-97F998ECE133}" type="presParOf" srcId="{4FE46F73-0649-47AF-84BD-6F071B1EF89C}" destId="{1A6E8408-084F-4C84-B895-FD4A58721D24}" srcOrd="0" destOrd="0" presId="urn:microsoft.com/office/officeart/2005/8/layout/radial2"/>
    <dgm:cxn modelId="{770E7B26-6C75-4809-8A3B-6F7D77231B5A}" type="presParOf" srcId="{4FE46F73-0649-47AF-84BD-6F071B1EF89C}" destId="{BDAF6EDF-2B03-48D7-8527-7FBA099AA692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jpeg>
</file>

<file path=ppt/media/image3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CEB4E-6DC4-4B69-BF35-E80BAB4D84F7}" type="datetimeFigureOut">
              <a:rPr lang="en-US" smtClean="0"/>
              <a:pPr/>
              <a:t>11/20/2019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F671BD-54FD-4184-9C5E-DDEA158D2E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718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671BD-54FD-4184-9C5E-DDEA158D2E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4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BRIDG model straddles between Conceptual and Logical layer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671BD-54FD-4184-9C5E-DDEA158D2E4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677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Sentinel is the FDA’s national electronic system which has transformed the way researchers monitor the safety of FDA-regulated medical products, including drugs, vaccines, biologics, and medical devices. In response to the FDA Amendments Act (FDAAA) of 2007, in May 2008 the FDA launched the Sentinel Initiative.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671BD-54FD-4184-9C5E-DDEA158D2E4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340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BIIT_cover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4114800"/>
            <a:ext cx="6781800" cy="609599"/>
          </a:xfrm>
        </p:spPr>
        <p:txBody>
          <a:bodyPr>
            <a:normAutofit/>
          </a:bodyPr>
          <a:lstStyle>
            <a:lvl1pPr algn="r">
              <a:defRPr sz="2800" b="1">
                <a:solidFill>
                  <a:srgbClr val="004065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4876798"/>
            <a:ext cx="6781800" cy="762001"/>
          </a:xfrm>
        </p:spPr>
        <p:txBody>
          <a:bodyPr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BIIT_insid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rgbClr val="004065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1"/>
            <a:ext cx="8229600" cy="5029200"/>
          </a:xfrm>
        </p:spPr>
        <p:txBody>
          <a:bodyPr>
            <a:normAutofit/>
          </a:bodyPr>
          <a:lstStyle>
            <a:lvl1pPr>
              <a:buClr>
                <a:srgbClr val="00ADF1"/>
              </a:buClr>
              <a:defRPr sz="2400">
                <a:latin typeface="Arial" pitchFamily="34" charset="0"/>
                <a:cs typeface="Arial" pitchFamily="34" charset="0"/>
              </a:defRPr>
            </a:lvl1pPr>
            <a:lvl2pPr>
              <a:buClr>
                <a:srgbClr val="00ADF1"/>
              </a:buClr>
              <a:defRPr sz="2200">
                <a:latin typeface="Arial" pitchFamily="34" charset="0"/>
                <a:cs typeface="Arial" pitchFamily="34" charset="0"/>
              </a:defRPr>
            </a:lvl2pPr>
            <a:lvl3pPr>
              <a:buClr>
                <a:srgbClr val="00ADF1"/>
              </a:buClr>
              <a:defRPr sz="2000">
                <a:latin typeface="Arial" pitchFamily="34" charset="0"/>
                <a:cs typeface="Arial" pitchFamily="34" charset="0"/>
              </a:defRPr>
            </a:lvl3pPr>
            <a:lvl4pPr>
              <a:buClr>
                <a:srgbClr val="00ADF1"/>
              </a:buClr>
              <a:defRPr sz="1800">
                <a:latin typeface="Arial" pitchFamily="34" charset="0"/>
                <a:cs typeface="Arial" pitchFamily="34" charset="0"/>
              </a:defRPr>
            </a:lvl4pPr>
            <a:lvl5pPr>
              <a:buClr>
                <a:srgbClr val="00ADF1"/>
              </a:buClr>
              <a:buFont typeface="Arial" pitchFamily="34" charset="0"/>
              <a:buChar char="•"/>
              <a:defRPr sz="18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2400" y="6430700"/>
            <a:ext cx="533400" cy="365125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E471EB7D-9091-4FFC-9549-230ABD03EF0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06B0B-85AB-4D83-B0D9-AD3834274A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23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BC12C-3FF2-490F-B986-C2AC94AB07F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bridgmodel.nci.nih.gov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bridgmodel.nci.nih.gov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l7.org/fhir/researchsubject.html" TargetMode="External"/><Relationship Id="rId2" Type="http://schemas.openxmlformats.org/officeDocument/2006/relationships/hyperlink" Target="https://www.hl7.org/fhir/researchstudy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l7.org/fhir/uv/cdisc-lab/2019Sep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verhoefw@mail.nih.gov" TargetMode="External"/><Relationship Id="rId2" Type="http://schemas.openxmlformats.org/officeDocument/2006/relationships/hyperlink" Target="mailto:hastaks@mail.nih.gov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2971800"/>
            <a:ext cx="6781800" cy="60959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Using BRIDG to Connect to Healthcare Standards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1200" y="4953000"/>
            <a:ext cx="6781800" cy="762001"/>
          </a:xfrm>
        </p:spPr>
        <p:txBody>
          <a:bodyPr>
            <a:normAutofit fontScale="55000" lnSpcReduction="20000"/>
          </a:bodyPr>
          <a:lstStyle/>
          <a:p>
            <a:r>
              <a:rPr lang="en-US" sz="2200" b="1" dirty="0" smtClean="0"/>
              <a:t>Smita Hastak</a:t>
            </a:r>
          </a:p>
          <a:p>
            <a:r>
              <a:rPr lang="en-US" b="1" dirty="0" smtClean="0"/>
              <a:t>Samvit Solutions/NCI</a:t>
            </a:r>
          </a:p>
          <a:p>
            <a:r>
              <a:rPr lang="en-US" b="1" dirty="0" smtClean="0"/>
              <a:t>October 16th, 2019</a:t>
            </a:r>
          </a:p>
          <a:p>
            <a:r>
              <a:rPr lang="en-US" i="1" dirty="0" smtClean="0"/>
              <a:t>CDISC Interchange, San Diego, CA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905000" y="3505201"/>
            <a:ext cx="6781800" cy="990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rgbClr val="004065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BRIDG </a:t>
            </a:r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2900" dirty="0"/>
              <a:t>This common domain model is represented as a </a:t>
            </a:r>
            <a:r>
              <a:rPr lang="en-US" sz="2900" b="1" dirty="0"/>
              <a:t>UML class diagram</a:t>
            </a:r>
            <a:r>
              <a:rPr lang="en-US" sz="2900" dirty="0"/>
              <a:t> and maintained in </a:t>
            </a:r>
            <a:r>
              <a:rPr lang="en-US" sz="2900" dirty="0" err="1"/>
              <a:t>Sparx</a:t>
            </a:r>
            <a:r>
              <a:rPr lang="en-US" sz="2900" dirty="0"/>
              <a:t> Systems -  Enterprise Architect </a:t>
            </a:r>
            <a:r>
              <a:rPr lang="en-US" sz="2900" dirty="0" smtClean="0"/>
              <a:t>tool</a:t>
            </a:r>
          </a:p>
          <a:p>
            <a:pPr lvl="1"/>
            <a:r>
              <a:rPr lang="en-US" dirty="0" smtClean="0"/>
              <a:t>Hybrid conceptual/logical model – parts of the model are very granular and others parts are abstract. Can be extended to add more granularity depending on the requirements/use cases.</a:t>
            </a:r>
          </a:p>
          <a:p>
            <a:pPr lvl="1"/>
            <a:r>
              <a:rPr lang="en-US" dirty="0" smtClean="0"/>
              <a:t>Model is organized into “Views” that support specific projects or use cases</a:t>
            </a:r>
          </a:p>
          <a:p>
            <a:pPr lvl="2"/>
            <a:r>
              <a:rPr lang="en-US" dirty="0" smtClean="0"/>
              <a:t>These views display subset of BRIDG classes, attributes and associations</a:t>
            </a:r>
            <a:endParaRPr lang="en-US" dirty="0"/>
          </a:p>
          <a:p>
            <a:endParaRPr lang="en-US" dirty="0"/>
          </a:p>
          <a:p>
            <a:r>
              <a:rPr lang="en-US" sz="2900" dirty="0"/>
              <a:t>Provides </a:t>
            </a:r>
            <a:r>
              <a:rPr lang="en-US" sz="2900" b="1" dirty="0"/>
              <a:t>rigorous definitions </a:t>
            </a:r>
            <a:r>
              <a:rPr lang="en-US" sz="2900" dirty="0"/>
              <a:t>for translational research concepts and their relationships to each </a:t>
            </a:r>
            <a:r>
              <a:rPr lang="en-US" sz="2900" dirty="0" smtClean="0"/>
              <a:t>other</a:t>
            </a:r>
          </a:p>
          <a:p>
            <a:endParaRPr lang="en-US" sz="2900" dirty="0"/>
          </a:p>
          <a:p>
            <a:r>
              <a:rPr lang="en-US" sz="2900" dirty="0"/>
              <a:t>BRIDG is </a:t>
            </a:r>
            <a:r>
              <a:rPr lang="en-US" sz="2900" dirty="0" smtClean="0"/>
              <a:t>a platform-independent </a:t>
            </a:r>
            <a:r>
              <a:rPr lang="en-US" sz="2900" dirty="0"/>
              <a:t>model – can be implemented in many different ways</a:t>
            </a:r>
          </a:p>
          <a:p>
            <a:pPr marL="0" indent="0">
              <a:buNone/>
            </a:pPr>
            <a:endParaRPr lang="en-US" sz="2900" dirty="0"/>
          </a:p>
          <a:p>
            <a:r>
              <a:rPr lang="en-US" sz="2900" b="1" dirty="0"/>
              <a:t>Can be </a:t>
            </a:r>
            <a:r>
              <a:rPr lang="en-US" sz="2900" b="1" dirty="0" smtClean="0"/>
              <a:t>leveraged</a:t>
            </a:r>
            <a:r>
              <a:rPr lang="en-US" sz="2900" dirty="0" smtClean="0"/>
              <a:t>:</a:t>
            </a:r>
            <a:endParaRPr lang="en-US" sz="2900" dirty="0"/>
          </a:p>
          <a:p>
            <a:pPr lvl="1"/>
            <a:r>
              <a:rPr lang="en-US" dirty="0" smtClean="0"/>
              <a:t>As </a:t>
            </a:r>
            <a:r>
              <a:rPr lang="en-US" dirty="0"/>
              <a:t>a domain information model to develop detailed design </a:t>
            </a:r>
            <a:r>
              <a:rPr lang="en-US" dirty="0" smtClean="0"/>
              <a:t>artifacts</a:t>
            </a:r>
            <a:endParaRPr lang="en-US" dirty="0"/>
          </a:p>
          <a:p>
            <a:pPr lvl="2"/>
            <a:r>
              <a:rPr lang="en-US" b="1" dirty="0"/>
              <a:t> </a:t>
            </a:r>
            <a:r>
              <a:rPr lang="en-US" dirty="0" smtClean="0"/>
              <a:t>such </a:t>
            </a:r>
            <a:r>
              <a:rPr lang="en-US" dirty="0"/>
              <a:t>as database designs, APIs, data exchange formats, etc. </a:t>
            </a:r>
            <a:endParaRPr lang="en-US" dirty="0" smtClean="0"/>
          </a:p>
          <a:p>
            <a:pPr marL="857250" lvl="1" indent="-342900"/>
            <a:r>
              <a:rPr lang="en-US" dirty="0" smtClean="0"/>
              <a:t>As </a:t>
            </a:r>
            <a:r>
              <a:rPr lang="en-US" dirty="0"/>
              <a:t>system integration platform to integrate disparate systems </a:t>
            </a:r>
            <a:r>
              <a:rPr lang="en-US" dirty="0" smtClean="0"/>
              <a:t>through </a:t>
            </a:r>
            <a:r>
              <a:rPr lang="en-US" dirty="0"/>
              <a:t>a standard model</a:t>
            </a:r>
          </a:p>
          <a:p>
            <a:pPr marL="914400" lvl="2" indent="0">
              <a:buNone/>
            </a:pPr>
            <a:endParaRPr lang="en-US" dirty="0"/>
          </a:p>
          <a:p>
            <a:pPr marL="457200"/>
            <a:r>
              <a:rPr lang="en-US" sz="2900" dirty="0"/>
              <a:t>The common semantics across the various solutions </a:t>
            </a:r>
            <a:r>
              <a:rPr lang="en-US" sz="2900" dirty="0" smtClean="0"/>
              <a:t>could </a:t>
            </a:r>
            <a:r>
              <a:rPr lang="en-US" sz="2900" dirty="0"/>
              <a:t>provide the framework to enable </a:t>
            </a:r>
            <a:r>
              <a:rPr lang="en-US" sz="2900" b="1" dirty="0"/>
              <a:t>semantic interoperability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87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BRIDG Overview (</a:t>
            </a:r>
            <a:r>
              <a:rPr lang="en-US" dirty="0" smtClean="0"/>
              <a:t>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578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Started with clinical trials focus; Inclusion of life sciences concepts expanded the scope to include translational research about 4 years ago</a:t>
            </a:r>
          </a:p>
          <a:p>
            <a:pPr lvl="1"/>
            <a:r>
              <a:rPr lang="en-US" dirty="0"/>
              <a:t>Expansion to Imaging about 2 years ago</a:t>
            </a:r>
          </a:p>
          <a:p>
            <a:pPr lvl="1"/>
            <a:endParaRPr lang="en-US" dirty="0"/>
          </a:p>
          <a:p>
            <a:r>
              <a:rPr lang="en-US" dirty="0"/>
              <a:t>Balloted periodically by 3 different </a:t>
            </a:r>
            <a:r>
              <a:rPr lang="en-US" dirty="0" smtClean="0"/>
              <a:t>Standards </a:t>
            </a:r>
            <a:r>
              <a:rPr lang="en-US" dirty="0"/>
              <a:t>D</a:t>
            </a:r>
            <a:r>
              <a:rPr lang="en-US" dirty="0" smtClean="0"/>
              <a:t>evelopment </a:t>
            </a:r>
            <a:r>
              <a:rPr lang="en-US" dirty="0"/>
              <a:t>O</a:t>
            </a:r>
            <a:r>
              <a:rPr lang="en-US" dirty="0" smtClean="0"/>
              <a:t>rganizations </a:t>
            </a:r>
            <a:r>
              <a:rPr lang="en-US" dirty="0"/>
              <a:t>(SDOs):  HL7, CDISC, ISO</a:t>
            </a:r>
          </a:p>
          <a:p>
            <a:pPr lvl="1"/>
            <a:r>
              <a:rPr lang="en-US" dirty="0"/>
              <a:t>BRIDG is an ISO Standard – </a:t>
            </a:r>
            <a:r>
              <a:rPr lang="en-US" b="1" dirty="0"/>
              <a:t>ISO 14199</a:t>
            </a:r>
          </a:p>
          <a:p>
            <a:pPr lvl="1"/>
            <a:r>
              <a:rPr lang="en-US" dirty="0"/>
              <a:t>HL7 </a:t>
            </a:r>
            <a:r>
              <a:rPr lang="en-US" dirty="0" smtClean="0"/>
              <a:t>Standard - Biomedical </a:t>
            </a:r>
            <a:r>
              <a:rPr lang="en-US" dirty="0"/>
              <a:t>Research &amp; Regulation (BR&amp;R) WG</a:t>
            </a:r>
          </a:p>
          <a:p>
            <a:endParaRPr lang="en-US" dirty="0"/>
          </a:p>
          <a:p>
            <a:r>
              <a:rPr lang="en-US" dirty="0"/>
              <a:t>BRIDG website: </a:t>
            </a:r>
            <a:r>
              <a:rPr lang="en-US" dirty="0">
                <a:hlinkClick r:id="rId2"/>
              </a:rPr>
              <a:t>https://bridgmodel.nci.nih.gov/</a:t>
            </a:r>
            <a:endParaRPr lang="en-US" dirty="0"/>
          </a:p>
          <a:p>
            <a:endParaRPr lang="en-US" dirty="0"/>
          </a:p>
          <a:p>
            <a:r>
              <a:rPr lang="en-US" dirty="0"/>
              <a:t>BRIDG model development is supported by the </a:t>
            </a:r>
            <a:r>
              <a:rPr lang="en-US" dirty="0" smtClean="0"/>
              <a:t>NCI</a:t>
            </a:r>
          </a:p>
          <a:p>
            <a:pPr lvl="1"/>
            <a:r>
              <a:rPr lang="en-US" dirty="0" smtClean="0"/>
              <a:t>Mapping and modeling services</a:t>
            </a:r>
          </a:p>
          <a:p>
            <a:pPr lvl="1"/>
            <a:r>
              <a:rPr lang="en-US" dirty="0" smtClean="0"/>
              <a:t>Model management</a:t>
            </a:r>
          </a:p>
          <a:p>
            <a:pPr lvl="1"/>
            <a:r>
              <a:rPr lang="en-US" dirty="0" smtClean="0"/>
              <a:t>Website design &amp; hosting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67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295"/>
            <a:ext cx="9144000" cy="549540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06B0B-85AB-4D83-B0D9-AD3834274AC0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0" y="2333500"/>
            <a:ext cx="1009403" cy="391886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Person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209912" y="1579418"/>
            <a:ext cx="1212654" cy="522514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Study Subject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338068" y="1060861"/>
            <a:ext cx="1331407" cy="500744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Study Protocol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68842" y="3581452"/>
            <a:ext cx="1697563" cy="491783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Organization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321241" y="5230143"/>
            <a:ext cx="1175049" cy="391886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Product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1260001" y="2850078"/>
            <a:ext cx="1078067" cy="478971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Study Site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2422566" y="4990657"/>
            <a:ext cx="1078067" cy="478971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Study Agent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/>
          <p:cNvCxnSpPr>
            <a:stCxn id="5" idx="6"/>
            <a:endCxn id="6" idx="3"/>
          </p:cNvCxnSpPr>
          <p:nvPr/>
        </p:nvCxnSpPr>
        <p:spPr>
          <a:xfrm flipV="1">
            <a:off x="1009403" y="2025412"/>
            <a:ext cx="378098" cy="504031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2422566" y="1510800"/>
            <a:ext cx="217748" cy="329876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496290" y="3321512"/>
            <a:ext cx="217748" cy="329876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120320" y="1561606"/>
            <a:ext cx="841279" cy="1288472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12" idx="2"/>
          </p:cNvCxnSpPr>
          <p:nvPr/>
        </p:nvCxnSpPr>
        <p:spPr>
          <a:xfrm flipV="1">
            <a:off x="1496290" y="5230143"/>
            <a:ext cx="926276" cy="17351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7" idx="4"/>
          </p:cNvCxnSpPr>
          <p:nvPr/>
        </p:nvCxnSpPr>
        <p:spPr>
          <a:xfrm>
            <a:off x="3003772" y="1561605"/>
            <a:ext cx="62455" cy="3429052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4069886" y="1675738"/>
            <a:ext cx="1331407" cy="500744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Activities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5153891" y="2839191"/>
            <a:ext cx="1733797" cy="500744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Observations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7328172" y="2599706"/>
            <a:ext cx="1578809" cy="500744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Observation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Results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3655958" y="1365662"/>
            <a:ext cx="881953" cy="310076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30" idx="5"/>
          </p:cNvCxnSpPr>
          <p:nvPr/>
        </p:nvCxnSpPr>
        <p:spPr>
          <a:xfrm flipH="1" flipV="1">
            <a:off x="5206313" y="2103150"/>
            <a:ext cx="470092" cy="746928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1" idx="6"/>
            <a:endCxn id="32" idx="2"/>
          </p:cNvCxnSpPr>
          <p:nvPr/>
        </p:nvCxnSpPr>
        <p:spPr>
          <a:xfrm flipV="1">
            <a:off x="6887688" y="2850078"/>
            <a:ext cx="440484" cy="239485"/>
          </a:xfrm>
          <a:prstGeom prst="line">
            <a:avLst/>
          </a:prstGeom>
          <a:ln w="1905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446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  <p:bldP spid="30" grpId="0" animBg="1"/>
      <p:bldP spid="31" grpId="0" animBg="1"/>
      <p:bldP spid="3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Topic/Areas covered in BRIDG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BRIDG </a:t>
            </a:r>
            <a:r>
              <a:rPr lang="en-US" b="1" dirty="0" smtClean="0"/>
              <a:t>model </a:t>
            </a:r>
            <a:r>
              <a:rPr lang="en-US" dirty="0" smtClean="0"/>
              <a:t>includes </a:t>
            </a:r>
            <a:r>
              <a:rPr lang="en-US" dirty="0"/>
              <a:t>concepts from a variety of sub-domains of clinical and translational research, </a:t>
            </a:r>
            <a:r>
              <a:rPr lang="en-US" dirty="0" err="1" smtClean="0"/>
              <a:t>e.g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Protocol </a:t>
            </a:r>
            <a:r>
              <a:rPr lang="en-US" dirty="0"/>
              <a:t>Representation </a:t>
            </a:r>
            <a:r>
              <a:rPr lang="en-US" sz="1800" i="1" dirty="0">
                <a:solidFill>
                  <a:srgbClr val="0070C0"/>
                </a:solidFill>
              </a:rPr>
              <a:t>(Trial Design, Study objectives, etc.) </a:t>
            </a:r>
          </a:p>
          <a:p>
            <a:r>
              <a:rPr lang="en-US" dirty="0"/>
              <a:t>Study Conduct/Execution </a:t>
            </a:r>
            <a:r>
              <a:rPr lang="en-US" sz="1800" i="1" dirty="0" smtClean="0">
                <a:solidFill>
                  <a:srgbClr val="0070C0"/>
                </a:solidFill>
              </a:rPr>
              <a:t>(Study Subject, Study Sites, Study </a:t>
            </a:r>
            <a:r>
              <a:rPr lang="en-US" sz="1800" i="1" dirty="0">
                <a:solidFill>
                  <a:srgbClr val="0070C0"/>
                </a:solidFill>
              </a:rPr>
              <a:t>activities, Observations, Results, Procedures, etc.) </a:t>
            </a:r>
          </a:p>
          <a:p>
            <a:r>
              <a:rPr lang="en-US" dirty="0" smtClean="0"/>
              <a:t>Imaging </a:t>
            </a:r>
            <a:r>
              <a:rPr lang="en-US" sz="1800" i="1" dirty="0" smtClean="0"/>
              <a:t>(</a:t>
            </a:r>
            <a:r>
              <a:rPr lang="en-US" sz="18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based on DICOM - Imaging Study, Measurements &amp; Annotations, Devices, CT/MR/PET specifics, etc.)</a:t>
            </a:r>
          </a:p>
          <a:p>
            <a:r>
              <a:rPr lang="en-US" dirty="0"/>
              <a:t>Oncology </a:t>
            </a:r>
            <a:r>
              <a:rPr lang="en-US" sz="1800" i="1" dirty="0"/>
              <a:t>(</a:t>
            </a:r>
            <a:r>
              <a:rPr lang="en-US" sz="1800" i="1" dirty="0">
                <a:solidFill>
                  <a:srgbClr val="0070C0"/>
                </a:solidFill>
              </a:rPr>
              <a:t>Disease Response, Tumor identification, Lesion Evaluation, etc.)</a:t>
            </a:r>
          </a:p>
          <a:p>
            <a:r>
              <a:rPr lang="en-US" dirty="0"/>
              <a:t>CDISC SDTM  </a:t>
            </a:r>
            <a:r>
              <a:rPr lang="en-US" sz="1800" dirty="0">
                <a:solidFill>
                  <a:srgbClr val="0070C0"/>
                </a:solidFill>
              </a:rPr>
              <a:t>(</a:t>
            </a:r>
            <a:r>
              <a:rPr lang="en-US" sz="1800" i="1" dirty="0">
                <a:solidFill>
                  <a:srgbClr val="0070C0"/>
                </a:solidFill>
              </a:rPr>
              <a:t>covers all domains/variables of SDTM </a:t>
            </a:r>
            <a:r>
              <a:rPr lang="en-US" sz="1800" i="1" dirty="0" smtClean="0">
                <a:solidFill>
                  <a:srgbClr val="0070C0"/>
                </a:solidFill>
              </a:rPr>
              <a:t>IG 3.1.3</a:t>
            </a:r>
            <a:r>
              <a:rPr lang="en-US" sz="1800" i="1" dirty="0">
                <a:solidFill>
                  <a:srgbClr val="0070C0"/>
                </a:solidFill>
              </a:rPr>
              <a:t>)</a:t>
            </a:r>
          </a:p>
          <a:p>
            <a:r>
              <a:rPr lang="en-US" dirty="0"/>
              <a:t>Adverse Event </a:t>
            </a:r>
            <a:r>
              <a:rPr lang="en-US" sz="1800" i="1" dirty="0">
                <a:solidFill>
                  <a:srgbClr val="0070C0"/>
                </a:solidFill>
              </a:rPr>
              <a:t>(AE, AE Outcome Result, AE Seriousness, etc.)</a:t>
            </a:r>
          </a:p>
          <a:p>
            <a:r>
              <a:rPr lang="en-US" dirty="0" err="1"/>
              <a:t>Biospecimen</a:t>
            </a:r>
            <a:r>
              <a:rPr lang="en-US" dirty="0"/>
              <a:t> </a:t>
            </a:r>
            <a:r>
              <a:rPr lang="en-US" sz="1800" i="1" dirty="0">
                <a:solidFill>
                  <a:srgbClr val="0070C0"/>
                </a:solidFill>
              </a:rPr>
              <a:t>(Specimen, Specimen Collection Protocol, Specimen Processing, etc.)</a:t>
            </a:r>
          </a:p>
          <a:p>
            <a:r>
              <a:rPr lang="en-US" dirty="0"/>
              <a:t>Molecular Biology </a:t>
            </a:r>
            <a:r>
              <a:rPr lang="en-US" sz="1800" i="1" dirty="0">
                <a:solidFill>
                  <a:srgbClr val="0070C0"/>
                </a:solidFill>
              </a:rPr>
              <a:t>(high level concepts of Gene, Biomarker, Chromosome, Genome, Pathway, etc.) – high level </a:t>
            </a:r>
            <a:r>
              <a:rPr lang="en-US" sz="1800" i="1" dirty="0" smtClean="0">
                <a:solidFill>
                  <a:srgbClr val="0070C0"/>
                </a:solidFill>
              </a:rPr>
              <a:t>only</a:t>
            </a:r>
          </a:p>
          <a:p>
            <a:endParaRPr lang="en-US" sz="1800" i="1" dirty="0">
              <a:solidFill>
                <a:srgbClr val="0070C0"/>
              </a:solidFill>
            </a:endParaRPr>
          </a:p>
          <a:p>
            <a:pPr lvl="1"/>
            <a:r>
              <a:rPr lang="en-US" sz="1600" i="1" dirty="0">
                <a:solidFill>
                  <a:srgbClr val="FF0000"/>
                </a:solidFill>
              </a:rPr>
              <a:t>NOTE:  </a:t>
            </a:r>
            <a:r>
              <a:rPr lang="en-US" sz="1600" i="1" dirty="0" smtClean="0">
                <a:solidFill>
                  <a:srgbClr val="FF0000"/>
                </a:solidFill>
              </a:rPr>
              <a:t>Some of the </a:t>
            </a:r>
            <a:r>
              <a:rPr lang="en-US" sz="1600" i="1" dirty="0">
                <a:solidFill>
                  <a:srgbClr val="FF0000"/>
                </a:solidFill>
              </a:rPr>
              <a:t>Molecular Biology semantics are planned to be deprecated from </a:t>
            </a:r>
            <a:r>
              <a:rPr lang="en-US" sz="1600" i="1" dirty="0" smtClean="0">
                <a:solidFill>
                  <a:srgbClr val="FF0000"/>
                </a:solidFill>
              </a:rPr>
              <a:t>BRIDG </a:t>
            </a:r>
            <a:r>
              <a:rPr lang="en-US" sz="1600" i="1" dirty="0">
                <a:solidFill>
                  <a:srgbClr val="FF0000"/>
                </a:solidFill>
              </a:rPr>
              <a:t>since the HL7 Clinical Genomics group is building a model</a:t>
            </a:r>
            <a:r>
              <a:rPr lang="en-US" sz="1600" i="1" dirty="0">
                <a:solidFill>
                  <a:srgbClr val="0070C0"/>
                </a:solidFill>
              </a:rPr>
              <a:t>.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318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563562"/>
          </a:xfrm>
        </p:spPr>
        <p:txBody>
          <a:bodyPr/>
          <a:lstStyle/>
          <a:p>
            <a:r>
              <a:rPr lang="en-US" dirty="0" smtClean="0"/>
              <a:t>BRIDG High Level 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5449"/>
            <a:ext cx="9144000" cy="43071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5870223"/>
            <a:ext cx="876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smtClean="0"/>
              <a:t>Note: This is NOT a BRIDG Model representation.  This representation was just created for this presentation to show the kinds of information available in BRIDG</a:t>
            </a:r>
            <a:endParaRPr lang="en-US" sz="1200" i="1" dirty="0"/>
          </a:p>
        </p:txBody>
      </p:sp>
      <p:sp>
        <p:nvSpPr>
          <p:cNvPr id="7" name="Rounded Rectangle 6"/>
          <p:cNvSpPr/>
          <p:nvPr/>
        </p:nvSpPr>
        <p:spPr>
          <a:xfrm>
            <a:off x="4191000" y="2514600"/>
            <a:ext cx="2057400" cy="1371600"/>
          </a:xfrm>
          <a:prstGeom prst="roundRect">
            <a:avLst/>
          </a:prstGeom>
          <a:solidFill>
            <a:schemeClr val="accent1">
              <a:alpha val="3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1828800" y="1752600"/>
            <a:ext cx="2590800" cy="2667000"/>
          </a:xfrm>
          <a:prstGeom prst="roundRect">
            <a:avLst/>
          </a:prstGeom>
          <a:solidFill>
            <a:schemeClr val="accent5">
              <a:lumMod val="40000"/>
              <a:lumOff val="60000"/>
              <a:alpha val="3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096000" y="1666451"/>
            <a:ext cx="1143000" cy="924349"/>
          </a:xfrm>
          <a:prstGeom prst="roundRect">
            <a:avLst/>
          </a:prstGeom>
          <a:solidFill>
            <a:schemeClr val="accent3">
              <a:lumMod val="40000"/>
              <a:lumOff val="60000"/>
              <a:alpha val="3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001000" y="4038600"/>
            <a:ext cx="1143000" cy="1371600"/>
          </a:xfrm>
          <a:prstGeom prst="roundRect">
            <a:avLst/>
          </a:prstGeom>
          <a:solidFill>
            <a:schemeClr val="accent3">
              <a:lumMod val="40000"/>
              <a:lumOff val="60000"/>
              <a:alpha val="3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6781800" y="4802038"/>
            <a:ext cx="914400" cy="780513"/>
          </a:xfrm>
          <a:prstGeom prst="roundRect">
            <a:avLst/>
          </a:prstGeom>
          <a:solidFill>
            <a:schemeClr val="accent4">
              <a:lumMod val="40000"/>
              <a:lumOff val="60000"/>
              <a:alpha val="46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6400800" y="2648487"/>
            <a:ext cx="1828800" cy="780513"/>
          </a:xfrm>
          <a:prstGeom prst="roundRect">
            <a:avLst/>
          </a:prstGeom>
          <a:solidFill>
            <a:schemeClr val="accent6">
              <a:lumMod val="40000"/>
              <a:lumOff val="60000"/>
              <a:alpha val="46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58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Standards &amp; Projects Mapped to BRIDG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864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Harmonization </a:t>
            </a:r>
            <a:r>
              <a:rPr lang="en-US" dirty="0" smtClean="0"/>
              <a:t>of new semantics from </a:t>
            </a:r>
            <a:r>
              <a:rPr lang="en-US" dirty="0"/>
              <a:t>stakeholder </a:t>
            </a:r>
            <a:r>
              <a:rPr lang="en-US" dirty="0" smtClean="0"/>
              <a:t>projects</a:t>
            </a:r>
          </a:p>
          <a:p>
            <a:pPr lvl="1"/>
            <a:r>
              <a:rPr lang="en-US" dirty="0" smtClean="0"/>
              <a:t>Bottom up modeling approach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Many project semantics mapped </a:t>
            </a:r>
            <a:r>
              <a:rPr lang="en-US" dirty="0"/>
              <a:t>to BRIDG </a:t>
            </a:r>
            <a:endParaRPr lang="en-US" dirty="0" smtClean="0"/>
          </a:p>
          <a:p>
            <a:pPr lvl="1"/>
            <a:r>
              <a:rPr lang="en-US" dirty="0" smtClean="0"/>
              <a:t>Some represented as BRIDG Views</a:t>
            </a:r>
          </a:p>
          <a:p>
            <a:pPr lvl="1"/>
            <a:endParaRPr lang="en-US" dirty="0"/>
          </a:p>
          <a:p>
            <a:r>
              <a:rPr lang="en-US" dirty="0" smtClean="0"/>
              <a:t>Semantics from</a:t>
            </a:r>
          </a:p>
          <a:p>
            <a:pPr lvl="1"/>
            <a:r>
              <a:rPr lang="en-US" dirty="0" smtClean="0"/>
              <a:t>CDISC</a:t>
            </a:r>
          </a:p>
          <a:p>
            <a:pPr lvl="2"/>
            <a:r>
              <a:rPr lang="en-US" dirty="0" smtClean="0"/>
              <a:t>CDISC </a:t>
            </a:r>
            <a:r>
              <a:rPr lang="en-US" dirty="0"/>
              <a:t>SDTM </a:t>
            </a:r>
            <a:r>
              <a:rPr lang="en-US" dirty="0" smtClean="0"/>
              <a:t>IG v3.1.2, v3.1.3, and v3.2</a:t>
            </a:r>
          </a:p>
          <a:p>
            <a:pPr lvl="2"/>
            <a:r>
              <a:rPr lang="en-US" dirty="0"/>
              <a:t>CDSIC </a:t>
            </a:r>
            <a:r>
              <a:rPr lang="en-US" dirty="0" smtClean="0"/>
              <a:t>Lab v1.0.1</a:t>
            </a:r>
          </a:p>
          <a:p>
            <a:pPr lvl="2"/>
            <a:r>
              <a:rPr lang="en-US" dirty="0" smtClean="0"/>
              <a:t>CDISC </a:t>
            </a:r>
            <a:r>
              <a:rPr lang="en-US" dirty="0" err="1" smtClean="0"/>
              <a:t>PGx</a:t>
            </a:r>
            <a:r>
              <a:rPr lang="en-US" dirty="0" smtClean="0"/>
              <a:t> IG r1.0</a:t>
            </a:r>
            <a:endParaRPr lang="en-US" dirty="0"/>
          </a:p>
          <a:p>
            <a:pPr lvl="2"/>
            <a:r>
              <a:rPr lang="en-US" dirty="0" smtClean="0"/>
              <a:t>CDISC CDASH v1.1</a:t>
            </a:r>
          </a:p>
          <a:p>
            <a:pPr lvl="2"/>
            <a:r>
              <a:rPr lang="en-US" dirty="0" smtClean="0"/>
              <a:t>CDISC TDM</a:t>
            </a:r>
          </a:p>
          <a:p>
            <a:pPr lvl="1"/>
            <a:r>
              <a:rPr lang="en-US" dirty="0" smtClean="0"/>
              <a:t>Other standards</a:t>
            </a:r>
            <a:endParaRPr lang="en-US" dirty="0"/>
          </a:p>
          <a:p>
            <a:pPr lvl="2"/>
            <a:r>
              <a:rPr lang="en-US" dirty="0" smtClean="0"/>
              <a:t>ClinicalTrials.gov</a:t>
            </a:r>
          </a:p>
          <a:p>
            <a:pPr lvl="2"/>
            <a:r>
              <a:rPr lang="en-US" dirty="0" smtClean="0"/>
              <a:t>CDMH </a:t>
            </a:r>
            <a:r>
              <a:rPr lang="en-US" dirty="0"/>
              <a:t>– </a:t>
            </a:r>
            <a:r>
              <a:rPr lang="en-US" dirty="0" smtClean="0"/>
              <a:t>FDA’s Common </a:t>
            </a:r>
            <a:r>
              <a:rPr lang="en-US" dirty="0"/>
              <a:t>Data Model Harmonization</a:t>
            </a:r>
          </a:p>
          <a:p>
            <a:pPr lvl="2"/>
            <a:r>
              <a:rPr lang="en-US" dirty="0" smtClean="0"/>
              <a:t>SEER – NCI Surveillance, Epidemiology &amp; End Results</a:t>
            </a:r>
          </a:p>
          <a:p>
            <a:pPr lvl="2"/>
            <a:r>
              <a:rPr lang="en-US" dirty="0" smtClean="0"/>
              <a:t>NBIA – National Biomedical Imaging Archive</a:t>
            </a:r>
          </a:p>
          <a:p>
            <a:pPr lvl="2"/>
            <a:r>
              <a:rPr lang="en-US" dirty="0" smtClean="0"/>
              <a:t>APSR – IHE’s Anatomic Pathology Structured Report</a:t>
            </a:r>
          </a:p>
          <a:p>
            <a:pPr lvl="2"/>
            <a:r>
              <a:rPr lang="en-US" dirty="0" smtClean="0"/>
              <a:t>DICOM – </a:t>
            </a:r>
            <a:r>
              <a:rPr lang="en-US" dirty="0"/>
              <a:t>SR TID </a:t>
            </a:r>
            <a:r>
              <a:rPr lang="en-US" dirty="0" smtClean="0"/>
              <a:t>1500, </a:t>
            </a:r>
            <a:r>
              <a:rPr lang="en-US" dirty="0" err="1" smtClean="0"/>
              <a:t>Suppl</a:t>
            </a:r>
            <a:r>
              <a:rPr lang="en-US" dirty="0" smtClean="0"/>
              <a:t> 121</a:t>
            </a:r>
          </a:p>
          <a:p>
            <a:pPr lvl="2"/>
            <a:r>
              <a:rPr lang="en-US" dirty="0" smtClean="0"/>
              <a:t>OMOP Common Data Model – Observational Medical Outcomes Partnership</a:t>
            </a:r>
          </a:p>
          <a:p>
            <a:pPr lvl="2"/>
            <a:r>
              <a:rPr lang="en-US" dirty="0" smtClean="0"/>
              <a:t>Sentinel</a:t>
            </a:r>
          </a:p>
          <a:p>
            <a:pPr lvl="2"/>
            <a:r>
              <a:rPr lang="en-US" dirty="0" err="1" smtClean="0"/>
              <a:t>PCORNet</a:t>
            </a:r>
            <a:r>
              <a:rPr lang="en-US" dirty="0" smtClean="0"/>
              <a:t> – National Patient Centered Clinical Research Network</a:t>
            </a:r>
          </a:p>
          <a:p>
            <a:pPr lvl="2"/>
            <a:r>
              <a:rPr lang="en-US" dirty="0"/>
              <a:t>e</a:t>
            </a:r>
            <a:r>
              <a:rPr lang="en-US" dirty="0" smtClean="0"/>
              <a:t>tc.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1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SDTM IG v3.2 Domains Mapped to BRIDG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99" y="914400"/>
            <a:ext cx="4343401" cy="5410199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AE – Adverse Events</a:t>
            </a:r>
          </a:p>
          <a:p>
            <a:r>
              <a:rPr lang="en-US" dirty="0" smtClean="0"/>
              <a:t>CE – Clinical Events</a:t>
            </a:r>
          </a:p>
          <a:p>
            <a:r>
              <a:rPr lang="en-US" dirty="0" smtClean="0"/>
              <a:t>CM – Concomitant &amp; Prior Medications</a:t>
            </a:r>
          </a:p>
          <a:p>
            <a:r>
              <a:rPr lang="en-US" dirty="0" smtClean="0"/>
              <a:t>CO – Comments </a:t>
            </a:r>
          </a:p>
          <a:p>
            <a:r>
              <a:rPr lang="en-US" dirty="0" smtClean="0"/>
              <a:t>DA – Drug Accountability</a:t>
            </a:r>
          </a:p>
          <a:p>
            <a:r>
              <a:rPr lang="en-US" dirty="0" smtClean="0"/>
              <a:t>DD – Death Details</a:t>
            </a:r>
          </a:p>
          <a:p>
            <a:r>
              <a:rPr lang="en-US" dirty="0" smtClean="0"/>
              <a:t>DM – Demographics </a:t>
            </a:r>
          </a:p>
          <a:p>
            <a:r>
              <a:rPr lang="en-US" dirty="0" smtClean="0"/>
              <a:t>DS – Disposition </a:t>
            </a:r>
          </a:p>
          <a:p>
            <a:r>
              <a:rPr lang="en-US" dirty="0" smtClean="0"/>
              <a:t>DV – Protocol Deviations</a:t>
            </a:r>
          </a:p>
          <a:p>
            <a:r>
              <a:rPr lang="en-US" dirty="0" smtClean="0"/>
              <a:t>EC – Exposure as Collected</a:t>
            </a:r>
          </a:p>
          <a:p>
            <a:r>
              <a:rPr lang="en-US" dirty="0" smtClean="0"/>
              <a:t>EG – ECG Results</a:t>
            </a:r>
          </a:p>
          <a:p>
            <a:r>
              <a:rPr lang="en-US" dirty="0" smtClean="0"/>
              <a:t>EX – Exposure </a:t>
            </a:r>
          </a:p>
          <a:p>
            <a:r>
              <a:rPr lang="en-US" dirty="0" smtClean="0"/>
              <a:t>FA – Findings About</a:t>
            </a:r>
          </a:p>
          <a:p>
            <a:r>
              <a:rPr lang="en-US" dirty="0" smtClean="0"/>
              <a:t>HO – Healthcare Encounters</a:t>
            </a:r>
          </a:p>
          <a:p>
            <a:r>
              <a:rPr lang="en-US" dirty="0" smtClean="0"/>
              <a:t>IE – Inclusion and Exclusion Criteria Not Met</a:t>
            </a:r>
          </a:p>
          <a:p>
            <a:r>
              <a:rPr lang="en-US" dirty="0" smtClean="0"/>
              <a:t>IS – Immunogenicity Specimens</a:t>
            </a:r>
          </a:p>
          <a:p>
            <a:r>
              <a:rPr lang="en-US" dirty="0" smtClean="0"/>
              <a:t>LB – Laboratory Test Results</a:t>
            </a:r>
          </a:p>
          <a:p>
            <a:r>
              <a:rPr lang="en-US" dirty="0" smtClean="0"/>
              <a:t>MB – Microbiology Specimen</a:t>
            </a:r>
          </a:p>
          <a:p>
            <a:r>
              <a:rPr lang="en-US" dirty="0" smtClean="0"/>
              <a:t>MH – Medical History</a:t>
            </a:r>
          </a:p>
          <a:p>
            <a:r>
              <a:rPr lang="en-US" dirty="0" smtClean="0"/>
              <a:t>MI – </a:t>
            </a:r>
            <a:r>
              <a:rPr lang="en-US" dirty="0" err="1" smtClean="0"/>
              <a:t>Microscropic</a:t>
            </a:r>
            <a:endParaRPr lang="en-US" dirty="0" smtClean="0"/>
          </a:p>
          <a:p>
            <a:r>
              <a:rPr lang="en-US" dirty="0" smtClean="0"/>
              <a:t>MO - Morphology</a:t>
            </a:r>
          </a:p>
          <a:p>
            <a:r>
              <a:rPr lang="en-US" dirty="0" smtClean="0"/>
              <a:t>MS - </a:t>
            </a:r>
            <a:r>
              <a:rPr lang="en-US" dirty="0"/>
              <a:t>Microbiology </a:t>
            </a:r>
            <a:r>
              <a:rPr lang="en-US" dirty="0" err="1"/>
              <a:t>Susceptability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409" y="914400"/>
            <a:ext cx="4061791" cy="5410199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00ADF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00ADF1"/>
              </a:buClr>
              <a:buFont typeface="Arial" pitchFamily="34" charset="0"/>
              <a:buChar char="–"/>
              <a:defRPr sz="22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00ADF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00ADF1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00ADF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PC – Pharmacokinetics Concentrations</a:t>
            </a:r>
          </a:p>
          <a:p>
            <a:r>
              <a:rPr lang="en-US" dirty="0" smtClean="0"/>
              <a:t>PE</a:t>
            </a:r>
            <a:r>
              <a:rPr lang="en-US" dirty="0"/>
              <a:t> </a:t>
            </a:r>
            <a:r>
              <a:rPr lang="en-US" dirty="0" smtClean="0"/>
              <a:t>– Physical Exam</a:t>
            </a:r>
          </a:p>
          <a:p>
            <a:r>
              <a:rPr lang="en-US" dirty="0" smtClean="0"/>
              <a:t>PP – Pharmacokinetics Parameters</a:t>
            </a:r>
          </a:p>
          <a:p>
            <a:r>
              <a:rPr lang="en-US" dirty="0" smtClean="0"/>
              <a:t>PR – Procedure </a:t>
            </a:r>
          </a:p>
          <a:p>
            <a:r>
              <a:rPr lang="en-US" dirty="0" smtClean="0"/>
              <a:t>QS – Questionnaire</a:t>
            </a:r>
          </a:p>
          <a:p>
            <a:r>
              <a:rPr lang="en-US" dirty="0" smtClean="0"/>
              <a:t>RP – Reproductive Systems Findings</a:t>
            </a:r>
          </a:p>
          <a:p>
            <a:r>
              <a:rPr lang="en-US" dirty="0" smtClean="0"/>
              <a:t>RS – Disease Response</a:t>
            </a:r>
          </a:p>
          <a:p>
            <a:r>
              <a:rPr lang="en-US" dirty="0" smtClean="0"/>
              <a:t>SC – Subject Characteristics</a:t>
            </a:r>
          </a:p>
          <a:p>
            <a:r>
              <a:rPr lang="en-US" dirty="0" smtClean="0"/>
              <a:t>SE – Subject Elements</a:t>
            </a:r>
          </a:p>
          <a:p>
            <a:r>
              <a:rPr lang="en-US" dirty="0" smtClean="0"/>
              <a:t>SR – Skin Response</a:t>
            </a:r>
          </a:p>
          <a:p>
            <a:r>
              <a:rPr lang="en-US" dirty="0" smtClean="0"/>
              <a:t>SS – Subject Status</a:t>
            </a:r>
          </a:p>
          <a:p>
            <a:r>
              <a:rPr lang="en-US" dirty="0" smtClean="0"/>
              <a:t>SU – Substance Use </a:t>
            </a:r>
          </a:p>
          <a:p>
            <a:r>
              <a:rPr lang="en-US" dirty="0" smtClean="0"/>
              <a:t>SV – Subject Visits</a:t>
            </a:r>
          </a:p>
          <a:p>
            <a:r>
              <a:rPr lang="en-US" dirty="0" smtClean="0"/>
              <a:t>TA – Trial Arms</a:t>
            </a:r>
          </a:p>
          <a:p>
            <a:r>
              <a:rPr lang="en-US" dirty="0" smtClean="0"/>
              <a:t>TD – Trial Disease Assessments</a:t>
            </a:r>
          </a:p>
          <a:p>
            <a:r>
              <a:rPr lang="en-US" dirty="0" smtClean="0"/>
              <a:t>TE – Trial Elements</a:t>
            </a:r>
          </a:p>
          <a:p>
            <a:r>
              <a:rPr lang="en-US" dirty="0" smtClean="0"/>
              <a:t>TI – Trial Inclusion/Exclusion Criteria</a:t>
            </a:r>
          </a:p>
          <a:p>
            <a:r>
              <a:rPr lang="en-US" dirty="0" smtClean="0"/>
              <a:t>TR – Tumor Response</a:t>
            </a:r>
          </a:p>
          <a:p>
            <a:r>
              <a:rPr lang="en-US" dirty="0" smtClean="0"/>
              <a:t>TS – Trial Summary Information</a:t>
            </a:r>
          </a:p>
          <a:p>
            <a:r>
              <a:rPr lang="en-US" dirty="0" smtClean="0"/>
              <a:t>TU – Tumor Identification</a:t>
            </a:r>
          </a:p>
          <a:p>
            <a:r>
              <a:rPr lang="en-US" dirty="0" smtClean="0"/>
              <a:t>TV – Trial Visits</a:t>
            </a:r>
          </a:p>
          <a:p>
            <a:r>
              <a:rPr lang="en-US" dirty="0" smtClean="0"/>
              <a:t>VS – Vital Signs</a:t>
            </a:r>
          </a:p>
        </p:txBody>
      </p:sp>
    </p:spTree>
    <p:extLst>
      <p:ext uri="{BB962C8B-B14F-4D97-AF65-F5344CB8AC3E}">
        <p14:creationId xmlns:p14="http://schemas.microsoft.com/office/powerpoint/2010/main" val="111240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BRIDG Mapping Spreadsheet (SDTM)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3931"/>
          <a:stretch/>
        </p:blipFill>
        <p:spPr>
          <a:xfrm>
            <a:off x="0" y="1981200"/>
            <a:ext cx="9144000" cy="49388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Left Brace 7"/>
          <p:cNvSpPr/>
          <p:nvPr/>
        </p:nvSpPr>
        <p:spPr>
          <a:xfrm rot="5400000">
            <a:off x="1409700" y="571500"/>
            <a:ext cx="914400" cy="3581400"/>
          </a:xfrm>
          <a:prstGeom prst="leftBrac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" name="Left Brace 8"/>
          <p:cNvSpPr/>
          <p:nvPr/>
        </p:nvSpPr>
        <p:spPr>
          <a:xfrm rot="5400000">
            <a:off x="4876800" y="762000"/>
            <a:ext cx="914400" cy="3200400"/>
          </a:xfrm>
          <a:prstGeom prst="leftBrac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0" name="Left Brace 9"/>
          <p:cNvSpPr/>
          <p:nvPr/>
        </p:nvSpPr>
        <p:spPr>
          <a:xfrm rot="5400000">
            <a:off x="7620000" y="1295400"/>
            <a:ext cx="914400" cy="2133600"/>
          </a:xfrm>
          <a:prstGeom prst="leftBrac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535668"/>
            <a:ext cx="288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SDTM Variables &amp; Metadata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02975" y="1535668"/>
            <a:ext cx="2626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Mapping Process Support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05600" y="1535668"/>
            <a:ext cx="2580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Mapped BRIDG Concepts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7200" y="4572000"/>
            <a:ext cx="2776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SDTM Data Element Name,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Data Type, Cardinality,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Definition and Semantics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76606" y="4572000"/>
            <a:ext cx="29877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Mapping Type, Review By, 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Status, Comments/Rationale,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Mapping Path/Derivation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994459" y="4572000"/>
            <a:ext cx="2329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Class, Attribute/</a:t>
            </a:r>
            <a:r>
              <a:rPr lang="en-US" b="1" dirty="0" err="1" smtClean="0">
                <a:solidFill>
                  <a:srgbClr val="FF0000"/>
                </a:solidFill>
              </a:rPr>
              <a:t>Assoc</a:t>
            </a:r>
            <a:r>
              <a:rPr lang="en-US" b="1" dirty="0" smtClean="0">
                <a:solidFill>
                  <a:srgbClr val="FF0000"/>
                </a:solidFill>
              </a:rPr>
              <a:t>,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Data Type, </a:t>
            </a:r>
            <a:r>
              <a:rPr lang="en-US" b="1" dirty="0" err="1" smtClean="0">
                <a:solidFill>
                  <a:srgbClr val="FF0000"/>
                </a:solidFill>
              </a:rPr>
              <a:t>Carinality</a:t>
            </a:r>
            <a:r>
              <a:rPr lang="en-US" b="1" dirty="0" smtClean="0">
                <a:solidFill>
                  <a:srgbClr val="FF0000"/>
                </a:solidFill>
              </a:rPr>
              <a:t>,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Definition/Ex/Notes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25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 Class in BRIDG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4167"/>
          <a:stretch/>
        </p:blipFill>
        <p:spPr>
          <a:xfrm>
            <a:off x="0" y="857249"/>
            <a:ext cx="8458200" cy="59385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95800" y="3657600"/>
            <a:ext cx="1835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EthnicGroupCode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362200" y="3200400"/>
            <a:ext cx="1828800" cy="228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4114800" y="3314700"/>
            <a:ext cx="762000" cy="3429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29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3996"/>
          <a:stretch/>
        </p:blipFill>
        <p:spPr>
          <a:xfrm>
            <a:off x="9939" y="1922419"/>
            <a:ext cx="9144000" cy="49355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of mapping tags are captured in BRIDG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105400" y="4572000"/>
            <a:ext cx="2743200" cy="1905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7848600" y="3962400"/>
            <a:ext cx="1295400" cy="2514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4800600" y="3962400"/>
            <a:ext cx="304800" cy="2514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4800600" y="990600"/>
            <a:ext cx="304800" cy="3581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848600" y="990600"/>
            <a:ext cx="1219200" cy="3581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6200" y="8382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Mapping tags capture the provenance of each semantic that has been mapped to BRIDG and are curated as the model matures and grows.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l="57464" t="52973" r="13116" b="11454"/>
          <a:stretch/>
        </p:blipFill>
        <p:spPr>
          <a:xfrm>
            <a:off x="4800600" y="1045780"/>
            <a:ext cx="4290392" cy="291662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cxnSp>
        <p:nvCxnSpPr>
          <p:cNvPr id="6" name="Straight Arrow Connector 5"/>
          <p:cNvCxnSpPr/>
          <p:nvPr/>
        </p:nvCxnSpPr>
        <p:spPr>
          <a:xfrm flipV="1">
            <a:off x="2667000" y="2971800"/>
            <a:ext cx="685800" cy="381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16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86400"/>
          </a:xfrm>
        </p:spPr>
        <p:txBody>
          <a:bodyPr>
            <a:normAutofit/>
          </a:bodyPr>
          <a:lstStyle/>
          <a:p>
            <a:r>
              <a:rPr lang="en-US" dirty="0" smtClean="0"/>
              <a:t>Objective of the presentation</a:t>
            </a:r>
            <a:endParaRPr lang="en-US" dirty="0"/>
          </a:p>
          <a:p>
            <a:r>
              <a:rPr lang="en-US" dirty="0" smtClean="0"/>
              <a:t>What is Data Model?</a:t>
            </a:r>
            <a:endParaRPr lang="en-US" dirty="0"/>
          </a:p>
          <a:p>
            <a:r>
              <a:rPr lang="en-US" dirty="0" smtClean="0"/>
              <a:t>BRIDG Model Overview</a:t>
            </a:r>
            <a:endParaRPr lang="en-US" dirty="0"/>
          </a:p>
          <a:p>
            <a:pPr lvl="1"/>
            <a:r>
              <a:rPr lang="en-US" dirty="0"/>
              <a:t>Scope </a:t>
            </a:r>
          </a:p>
          <a:p>
            <a:r>
              <a:rPr lang="en-US" dirty="0" smtClean="0"/>
              <a:t>BRIDG Model Implementation Approaches</a:t>
            </a:r>
            <a:endParaRPr lang="en-US" dirty="0"/>
          </a:p>
          <a:p>
            <a:r>
              <a:rPr lang="en-US" dirty="0" smtClean="0"/>
              <a:t>BRIDG &amp; CDISC</a:t>
            </a:r>
          </a:p>
          <a:p>
            <a:r>
              <a:rPr lang="en-US" dirty="0" smtClean="0"/>
              <a:t>BRIDG and HL7 FHIR</a:t>
            </a:r>
          </a:p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50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2"/>
          <a:srcRect l="2481" t="6366" r="2151" b="9461"/>
          <a:stretch/>
        </p:blipFill>
        <p:spPr>
          <a:xfrm>
            <a:off x="685800" y="1981200"/>
            <a:ext cx="7772400" cy="30955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 Example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829537" y="5562600"/>
            <a:ext cx="14470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Entity/Class</a:t>
            </a:r>
            <a:endParaRPr lang="en-US" sz="2000" b="1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2057400" y="4953000"/>
            <a:ext cx="228600" cy="6096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819400" y="5029200"/>
            <a:ext cx="609600" cy="5334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29400" y="1803737"/>
            <a:ext cx="18333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Data Elements/</a:t>
            </a:r>
          </a:p>
          <a:p>
            <a:r>
              <a:rPr lang="en-US" sz="2000" b="1" dirty="0" smtClean="0">
                <a:solidFill>
                  <a:srgbClr val="FF0000"/>
                </a:solidFill>
              </a:rPr>
              <a:t>Properties/</a:t>
            </a:r>
          </a:p>
          <a:p>
            <a:r>
              <a:rPr lang="en-US" sz="2000" b="1" dirty="0" smtClean="0">
                <a:solidFill>
                  <a:srgbClr val="FF0000"/>
                </a:solidFill>
              </a:rPr>
              <a:t>Attributes</a:t>
            </a:r>
            <a:endParaRPr lang="en-US" sz="2000" b="1" dirty="0">
              <a:solidFill>
                <a:srgbClr val="FF0000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7239000" y="2895600"/>
            <a:ext cx="76200" cy="8382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Brace 12"/>
          <p:cNvSpPr/>
          <p:nvPr/>
        </p:nvSpPr>
        <p:spPr>
          <a:xfrm>
            <a:off x="5105400" y="2286000"/>
            <a:ext cx="228600" cy="533400"/>
          </a:xfrm>
          <a:prstGeom prst="rightBrac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410200" y="2337137"/>
            <a:ext cx="1143000" cy="1524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133600" y="1296642"/>
            <a:ext cx="1509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Relationship</a:t>
            </a:r>
            <a:endParaRPr lang="en-US" sz="2000" b="1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2804747" y="1696752"/>
            <a:ext cx="83355" cy="5892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819400" y="3254514"/>
            <a:ext cx="12953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Subclass (subtype)</a:t>
            </a:r>
            <a:endParaRPr lang="en-US" sz="2000" b="1" dirty="0">
              <a:solidFill>
                <a:srgbClr val="FF0000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1600200" y="2743200"/>
            <a:ext cx="1295400" cy="6096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3581400" y="2971800"/>
            <a:ext cx="685800" cy="381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-76200" y="2286000"/>
            <a:ext cx="1034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70C0"/>
                </a:solidFill>
              </a:rPr>
              <a:t>VS.USUBJID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-23191" y="3657600"/>
            <a:ext cx="91319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70C0"/>
                </a:solidFill>
              </a:rPr>
              <a:t>VSTEST</a:t>
            </a:r>
          </a:p>
          <a:p>
            <a:r>
              <a:rPr lang="en-US" sz="1400" dirty="0" smtClean="0">
                <a:solidFill>
                  <a:srgbClr val="0070C0"/>
                </a:solidFill>
              </a:rPr>
              <a:t>VSTESTCD</a:t>
            </a:r>
          </a:p>
          <a:p>
            <a:endParaRPr lang="en-US" sz="1400" dirty="0" smtClean="0">
              <a:solidFill>
                <a:srgbClr val="0070C0"/>
              </a:solidFill>
            </a:endParaRPr>
          </a:p>
          <a:p>
            <a:r>
              <a:rPr lang="en-US" sz="1400" dirty="0" smtClean="0">
                <a:solidFill>
                  <a:srgbClr val="0070C0"/>
                </a:solidFill>
              </a:rPr>
              <a:t>VSCAT</a:t>
            </a:r>
          </a:p>
          <a:p>
            <a:endParaRPr lang="en-US" sz="1400" dirty="0" smtClean="0">
              <a:solidFill>
                <a:srgbClr val="0070C0"/>
              </a:solidFill>
            </a:endParaRPr>
          </a:p>
          <a:p>
            <a:r>
              <a:rPr lang="en-US" sz="1400" dirty="0" smtClean="0">
                <a:solidFill>
                  <a:srgbClr val="0070C0"/>
                </a:solidFill>
              </a:rPr>
              <a:t>VSSCAT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267200" y="5029200"/>
            <a:ext cx="95731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70C0"/>
                </a:solidFill>
              </a:rPr>
              <a:t>VS.VISIT</a:t>
            </a:r>
          </a:p>
          <a:p>
            <a:r>
              <a:rPr lang="en-US" sz="1400" dirty="0" smtClean="0">
                <a:solidFill>
                  <a:srgbClr val="0070C0"/>
                </a:solidFill>
              </a:rPr>
              <a:t>VSTPTREF</a:t>
            </a:r>
          </a:p>
          <a:p>
            <a:endParaRPr lang="en-US" sz="1400" dirty="0" smtClean="0">
              <a:solidFill>
                <a:srgbClr val="0070C0"/>
              </a:solidFill>
            </a:endParaRPr>
          </a:p>
          <a:p>
            <a:r>
              <a:rPr lang="en-US" sz="1400" dirty="0" smtClean="0">
                <a:solidFill>
                  <a:srgbClr val="0070C0"/>
                </a:solidFill>
              </a:rPr>
              <a:t>VS.VISITDY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305800" y="3276600"/>
            <a:ext cx="96398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VSDTC</a:t>
            </a:r>
          </a:p>
          <a:p>
            <a:r>
              <a:rPr lang="en-US" sz="1400" dirty="0" smtClean="0">
                <a:solidFill>
                  <a:srgbClr val="0070C0"/>
                </a:solidFill>
              </a:rPr>
              <a:t>VSRFTDTC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 smtClean="0">
                <a:solidFill>
                  <a:srgbClr val="0070C0"/>
                </a:solidFill>
              </a:rPr>
              <a:t>VSDY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 smtClean="0">
                <a:solidFill>
                  <a:srgbClr val="0070C0"/>
                </a:solidFill>
              </a:rPr>
              <a:t>VSSTAT</a:t>
            </a:r>
          </a:p>
          <a:p>
            <a:endParaRPr lang="en-US" sz="1400" dirty="0">
              <a:solidFill>
                <a:srgbClr val="0070C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VSREASND</a:t>
            </a:r>
          </a:p>
        </p:txBody>
      </p:sp>
      <p:cxnSp>
        <p:nvCxnSpPr>
          <p:cNvPr id="39" name="Straight Connector 38"/>
          <p:cNvCxnSpPr/>
          <p:nvPr/>
        </p:nvCxnSpPr>
        <p:spPr>
          <a:xfrm>
            <a:off x="533400" y="4114800"/>
            <a:ext cx="304800" cy="4572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33400" y="4495800"/>
            <a:ext cx="228600" cy="1524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609600" y="4876800"/>
            <a:ext cx="228600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733800" y="4495800"/>
            <a:ext cx="609600" cy="7620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3581400" y="4648200"/>
            <a:ext cx="762000" cy="11430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010400" y="3505200"/>
            <a:ext cx="1371600" cy="3810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7239000" y="3962400"/>
            <a:ext cx="1143000" cy="762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7391400" y="4114800"/>
            <a:ext cx="990600" cy="3810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7239000" y="4191000"/>
            <a:ext cx="1143000" cy="6858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336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3" grpId="0" animBg="1"/>
      <p:bldP spid="16" grpId="0"/>
      <p:bldP spid="22" grpId="0"/>
      <p:bldP spid="33" grpId="0"/>
      <p:bldP spid="34" grpId="0"/>
      <p:bldP spid="36" grpId="0"/>
      <p:bldP spid="3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BRIDG Implementation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10200"/>
          </a:xfrm>
        </p:spPr>
        <p:txBody>
          <a:bodyPr>
            <a:normAutofit lnSpcReduction="10000"/>
          </a:bodyPr>
          <a:lstStyle/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Reference Model</a:t>
            </a:r>
          </a:p>
          <a:p>
            <a:pPr marL="742950" lvl="2" indent="-342900">
              <a:lnSpc>
                <a:spcPct val="80000"/>
              </a:lnSpc>
            </a:pPr>
            <a:r>
              <a:rPr lang="en-US" dirty="0"/>
              <a:t>Source for clinical research data semantics &amp; foundation model</a:t>
            </a:r>
          </a:p>
          <a:p>
            <a:pPr marL="742950" lvl="2" indent="-342900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b="1" dirty="0"/>
              <a:t>Data Integration/Mapping Solutions</a:t>
            </a:r>
          </a:p>
          <a:p>
            <a:pPr marL="742950" lvl="2" indent="-342900">
              <a:lnSpc>
                <a:spcPct val="80000"/>
              </a:lnSpc>
            </a:pPr>
            <a:r>
              <a:rPr lang="en-US" dirty="0"/>
              <a:t>One mapping to a standard rather than multiple point to point mappings</a:t>
            </a:r>
          </a:p>
          <a:p>
            <a:pPr marL="742950" lvl="2" indent="-342900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Exchange Format</a:t>
            </a:r>
          </a:p>
          <a:p>
            <a:pPr marL="742950" lvl="2" indent="-342900">
              <a:lnSpc>
                <a:spcPct val="80000"/>
              </a:lnSpc>
            </a:pPr>
            <a:r>
              <a:rPr lang="en-US" dirty="0"/>
              <a:t>Subsets of BRIDG classes represented in XSD/XML</a:t>
            </a:r>
          </a:p>
          <a:p>
            <a:pPr marL="742950" lvl="2" indent="-342900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b="1" dirty="0"/>
              <a:t>Physical Database</a:t>
            </a:r>
          </a:p>
          <a:p>
            <a:pPr marL="742950" lvl="2" indent="-342900">
              <a:lnSpc>
                <a:spcPct val="80000"/>
              </a:lnSpc>
            </a:pPr>
            <a:r>
              <a:rPr lang="en-US" dirty="0"/>
              <a:t>Create logical and physical database models in support of clinical research software solutions</a:t>
            </a:r>
          </a:p>
          <a:p>
            <a:pPr marL="1200150" lvl="3" indent="-342900">
              <a:lnSpc>
                <a:spcPct val="80000"/>
              </a:lnSpc>
            </a:pPr>
            <a:r>
              <a:rPr lang="en-US" dirty="0"/>
              <a:t>NMDP, Thomas Jefferson University, Large CRO, FDA, etc.</a:t>
            </a:r>
          </a:p>
          <a:p>
            <a:pPr marL="1200150" lvl="3" indent="-342900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Ontology</a:t>
            </a:r>
          </a:p>
          <a:p>
            <a:pPr marL="742950" lvl="2" indent="-342900">
              <a:lnSpc>
                <a:spcPct val="80000"/>
              </a:lnSpc>
            </a:pPr>
            <a:r>
              <a:rPr lang="en-US" dirty="0"/>
              <a:t>To develop clinical research ontology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44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50461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BRIDG as “Hub &amp; Spoke” – Data Integration Approach  -- “</a:t>
            </a:r>
            <a:r>
              <a:rPr lang="en-US" i="1" dirty="0" smtClean="0"/>
              <a:t>Connector to </a:t>
            </a:r>
            <a:r>
              <a:rPr lang="en-US" i="1" dirty="0"/>
              <a:t>H</a:t>
            </a:r>
            <a:r>
              <a:rPr lang="en-US" i="1" dirty="0" smtClean="0"/>
              <a:t>ealthcare Standards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xmlns="" id="{8CD12C49-4151-49A6-9608-0A97E36F34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7311757"/>
              </p:ext>
            </p:extLst>
          </p:nvPr>
        </p:nvGraphicFramePr>
        <p:xfrm>
          <a:off x="419100" y="838200"/>
          <a:ext cx="8305800" cy="5836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362200" y="3310099"/>
            <a:ext cx="8771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BRIDG</a:t>
            </a:r>
          </a:p>
          <a:p>
            <a:r>
              <a:rPr lang="en-US" sz="2000" b="1" dirty="0" smtClean="0"/>
              <a:t>Model</a:t>
            </a:r>
            <a:endParaRPr 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559267" y="1828800"/>
            <a:ext cx="24323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BRIDG Mappings</a:t>
            </a:r>
            <a:r>
              <a:rPr lang="en-US" sz="1600" dirty="0" smtClean="0"/>
              <a:t>:</a:t>
            </a:r>
          </a:p>
          <a:p>
            <a:r>
              <a:rPr lang="en-US" sz="1600" dirty="0" smtClean="0"/>
              <a:t>Green – Standards</a:t>
            </a:r>
          </a:p>
          <a:p>
            <a:r>
              <a:rPr lang="en-US" sz="1600" dirty="0" smtClean="0"/>
              <a:t>Blue – healthcare projects/</a:t>
            </a:r>
          </a:p>
          <a:p>
            <a:r>
              <a:rPr lang="en-US" sz="1600" dirty="0" smtClean="0"/>
              <a:t>Models….many</a:t>
            </a:r>
          </a:p>
          <a:p>
            <a:r>
              <a:rPr lang="en-US" sz="1600" dirty="0" smtClean="0"/>
              <a:t>others not listed here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8618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consider BRIDG as a “Semantic Hub”?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29200"/>
          </a:xfrm>
        </p:spPr>
        <p:txBody>
          <a:bodyPr>
            <a:normAutofit fontScale="40000" lnSpcReduction="20000"/>
          </a:bodyPr>
          <a:lstStyle/>
          <a:p>
            <a:r>
              <a:rPr lang="en-US" sz="4500" dirty="0" smtClean="0"/>
              <a:t>Supported by CDISC, FDA, HL7, NCI, ISO</a:t>
            </a:r>
          </a:p>
          <a:p>
            <a:pPr lvl="1"/>
            <a:r>
              <a:rPr lang="en-US" sz="4300" dirty="0" smtClean="0"/>
              <a:t>ISO, CDISC and HL7 Standard </a:t>
            </a:r>
          </a:p>
          <a:p>
            <a:endParaRPr lang="en-US" sz="4200" dirty="0"/>
          </a:p>
          <a:p>
            <a:r>
              <a:rPr lang="en-US" sz="4200" dirty="0" smtClean="0"/>
              <a:t>Mapped to many different research models and standards – Take advantage of the mappings, etc</a:t>
            </a:r>
            <a:r>
              <a:rPr lang="en-US" sz="2900" dirty="0" smtClean="0"/>
              <a:t>.</a:t>
            </a:r>
          </a:p>
          <a:p>
            <a:pPr lvl="1"/>
            <a:r>
              <a:rPr lang="en-US" sz="2900" dirty="0" smtClean="0"/>
              <a:t>CDISC SDTM, SEER, DICOM </a:t>
            </a:r>
            <a:r>
              <a:rPr lang="en-US" sz="2900" dirty="0"/>
              <a:t>(partial</a:t>
            </a:r>
            <a:r>
              <a:rPr lang="en-US" sz="2900" dirty="0" smtClean="0"/>
              <a:t>), CIBMTR/NMDP, CT.gov, NBIA, AIM, CDMH (</a:t>
            </a:r>
            <a:r>
              <a:rPr lang="en-US" sz="2900" dirty="0" err="1" smtClean="0"/>
              <a:t>PCORNet</a:t>
            </a:r>
            <a:r>
              <a:rPr lang="en-US" sz="2900" dirty="0" smtClean="0"/>
              <a:t>, Sentinel, OMOP, ACT/I2B2)</a:t>
            </a:r>
            <a:endParaRPr lang="en-US" sz="2900" dirty="0"/>
          </a:p>
          <a:p>
            <a:pPr lvl="1"/>
            <a:r>
              <a:rPr lang="en-US" sz="2900" dirty="0" smtClean="0"/>
              <a:t>Allows for cross walking between the mapped semantics</a:t>
            </a:r>
          </a:p>
          <a:p>
            <a:pPr lvl="1"/>
            <a:r>
              <a:rPr lang="en-US" sz="2900" dirty="0" smtClean="0"/>
              <a:t>Removes the need for point-to-point mappings</a:t>
            </a:r>
          </a:p>
          <a:p>
            <a:pPr marL="457200" lvl="1" indent="0">
              <a:buNone/>
            </a:pPr>
            <a:endParaRPr lang="en-US" sz="2900" dirty="0" smtClean="0"/>
          </a:p>
          <a:p>
            <a:r>
              <a:rPr lang="en-US" sz="4500" dirty="0" smtClean="0"/>
              <a:t>Conceptual </a:t>
            </a:r>
            <a:r>
              <a:rPr lang="en-US" sz="4500" dirty="0"/>
              <a:t>meaning of classes and attributes </a:t>
            </a:r>
            <a:r>
              <a:rPr lang="en-US" sz="4500" dirty="0" smtClean="0"/>
              <a:t>of BRIDG are </a:t>
            </a:r>
            <a:r>
              <a:rPr lang="en-US" sz="4500" dirty="0"/>
              <a:t>annotated and registered in </a:t>
            </a:r>
            <a:r>
              <a:rPr lang="en-US" sz="4500" dirty="0" err="1"/>
              <a:t>caDSR</a:t>
            </a:r>
            <a:r>
              <a:rPr lang="en-US" sz="4500" dirty="0"/>
              <a:t> using </a:t>
            </a:r>
            <a:r>
              <a:rPr lang="en-US" sz="4500" dirty="0" err="1"/>
              <a:t>NCIt</a:t>
            </a:r>
            <a:r>
              <a:rPr lang="en-US" sz="4500" dirty="0"/>
              <a:t> standard terminology concepts</a:t>
            </a:r>
          </a:p>
          <a:p>
            <a:pPr lvl="1"/>
            <a:r>
              <a:rPr lang="en-US" sz="2900" dirty="0" err="1"/>
              <a:t>NCIt</a:t>
            </a:r>
            <a:r>
              <a:rPr lang="en-US" sz="2900" dirty="0"/>
              <a:t>: </a:t>
            </a:r>
          </a:p>
          <a:p>
            <a:pPr lvl="2"/>
            <a:r>
              <a:rPr lang="en-US" sz="2900" dirty="0"/>
              <a:t>Source of truth for CDISC terminology</a:t>
            </a:r>
          </a:p>
          <a:p>
            <a:pPr lvl="2"/>
            <a:r>
              <a:rPr lang="en-US" sz="2900" dirty="0"/>
              <a:t>Source of truth for FDA terminology</a:t>
            </a:r>
          </a:p>
          <a:p>
            <a:pPr lvl="2"/>
            <a:r>
              <a:rPr lang="en-US" sz="2900" dirty="0"/>
              <a:t>Linked to UMLS CUIs</a:t>
            </a:r>
          </a:p>
          <a:p>
            <a:pPr lvl="2"/>
            <a:r>
              <a:rPr lang="en-US" sz="2900" dirty="0"/>
              <a:t>Preferred terminology for </a:t>
            </a:r>
            <a:r>
              <a:rPr lang="en-US" sz="2900" dirty="0" smtClean="0"/>
              <a:t>NCI</a:t>
            </a:r>
          </a:p>
          <a:p>
            <a:pPr marL="914400" lvl="2" indent="0">
              <a:buNone/>
            </a:pPr>
            <a:endParaRPr lang="en-US" sz="2900" dirty="0"/>
          </a:p>
          <a:p>
            <a:r>
              <a:rPr lang="en-US" sz="4500" dirty="0" smtClean="0"/>
              <a:t>Not bound to any </a:t>
            </a:r>
            <a:r>
              <a:rPr lang="en-US" sz="4500" dirty="0"/>
              <a:t>coding system</a:t>
            </a:r>
          </a:p>
          <a:p>
            <a:pPr lvl="1"/>
            <a:r>
              <a:rPr lang="en-US" sz="2900" dirty="0"/>
              <a:t>Allows us to link together fields in different systems that are semantically the same but coded differently</a:t>
            </a:r>
          </a:p>
          <a:p>
            <a:endParaRPr lang="en-US" sz="2900" dirty="0" smtClean="0"/>
          </a:p>
          <a:p>
            <a:r>
              <a:rPr lang="en-US" sz="4500" dirty="0" smtClean="0"/>
              <a:t>Provided the semantic foundation for the HHS cross-agency project – CDMH (NCI, FDA, NCATS, NLM, ONC)</a:t>
            </a:r>
            <a:endParaRPr lang="en-US" sz="4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2400" y="6096000"/>
            <a:ext cx="23968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 smtClean="0"/>
              <a:t>Credit: few bullets from Denise </a:t>
            </a:r>
            <a:r>
              <a:rPr lang="en-US" sz="1100" i="1" dirty="0" err="1" smtClean="0"/>
              <a:t>Warzel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1791606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FDA CDMH </a:t>
            </a:r>
            <a:r>
              <a:rPr lang="en-US" sz="3200" dirty="0"/>
              <a:t>Database Example – </a:t>
            </a:r>
            <a:r>
              <a:rPr lang="en-US" sz="3200" dirty="0" smtClean="0"/>
              <a:t>Physical DB and Data Integration Approach</a:t>
            </a:r>
            <a:endParaRPr lang="en-US" sz="3200" dirty="0"/>
          </a:p>
        </p:txBody>
      </p:sp>
      <p:grpSp>
        <p:nvGrpSpPr>
          <p:cNvPr id="4" name="Group 3"/>
          <p:cNvGrpSpPr/>
          <p:nvPr/>
        </p:nvGrpSpPr>
        <p:grpSpPr>
          <a:xfrm>
            <a:off x="528637" y="1066800"/>
            <a:ext cx="8086725" cy="5181600"/>
            <a:chOff x="390702" y="200025"/>
            <a:chExt cx="11582223" cy="6524625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7878156" y="3197312"/>
              <a:ext cx="0" cy="835442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7878156" y="4986904"/>
              <a:ext cx="1" cy="677283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/>
            <p:cNvGrpSpPr/>
            <p:nvPr/>
          </p:nvGrpSpPr>
          <p:grpSpPr>
            <a:xfrm>
              <a:off x="2518465" y="495407"/>
              <a:ext cx="1457575" cy="503220"/>
              <a:chOff x="5715000" y="4731492"/>
              <a:chExt cx="1295400" cy="365760"/>
            </a:xfrm>
          </p:grpSpPr>
          <p:pic>
            <p:nvPicPr>
              <p:cNvPr id="51" name="Picture 5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-946"/>
              <a:stretch/>
            </p:blipFill>
            <p:spPr bwMode="auto">
              <a:xfrm>
                <a:off x="5715000" y="4731492"/>
                <a:ext cx="1295400" cy="3657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52" name="Rectangle 51"/>
              <p:cNvSpPr/>
              <p:nvPr/>
            </p:nvSpPr>
            <p:spPr>
              <a:xfrm>
                <a:off x="5791200" y="4815890"/>
                <a:ext cx="457200" cy="182880"/>
              </a:xfrm>
              <a:prstGeom prst="rect">
                <a:avLst/>
              </a:prstGeom>
              <a:solidFill>
                <a:srgbClr val="1F295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8" name="Picture 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3608" y="881394"/>
              <a:ext cx="1457574" cy="50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48749" y="1258756"/>
              <a:ext cx="1457574" cy="50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3891" y="1653381"/>
              <a:ext cx="1457576" cy="50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555357" y="507115"/>
              <a:ext cx="1883553" cy="63197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000" b="1" dirty="0">
                  <a:solidFill>
                    <a:srgbClr val="5B9BD5"/>
                  </a:solidFill>
                </a:rPr>
                <a:t>Physical Models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90702" y="200025"/>
              <a:ext cx="11582223" cy="6524625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319366" y="778151"/>
              <a:ext cx="2180038" cy="4815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2000" b="1" dirty="0">
                  <a:solidFill>
                    <a:srgbClr val="5B9BD5"/>
                  </a:solidFill>
                </a:rPr>
                <a:t>Conceptual Model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6758552" y="859004"/>
              <a:ext cx="2239208" cy="516917"/>
              <a:chOff x="6742867" y="2115295"/>
              <a:chExt cx="2239208" cy="516917"/>
            </a:xfrm>
          </p:grpSpPr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33695" y="2154712"/>
                <a:ext cx="2081213" cy="460219"/>
              </a:xfrm>
              <a:prstGeom prst="rect">
                <a:avLst/>
              </a:prstGeom>
            </p:spPr>
          </p:pic>
          <p:sp>
            <p:nvSpPr>
              <p:cNvPr id="50" name="Rectangle 49"/>
              <p:cNvSpPr/>
              <p:nvPr/>
            </p:nvSpPr>
            <p:spPr>
              <a:xfrm>
                <a:off x="6742867" y="2115295"/>
                <a:ext cx="2239208" cy="516917"/>
              </a:xfrm>
              <a:prstGeom prst="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758552" y="2243162"/>
              <a:ext cx="2239208" cy="954150"/>
              <a:chOff x="6754697" y="2765023"/>
              <a:chExt cx="2239208" cy="954150"/>
            </a:xfrm>
          </p:grpSpPr>
          <p:pic>
            <p:nvPicPr>
              <p:cNvPr id="46" name="Picture 45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786069" y="2793598"/>
                <a:ext cx="2188785" cy="883052"/>
              </a:xfrm>
              <a:prstGeom prst="rect">
                <a:avLst/>
              </a:prstGeom>
            </p:spPr>
          </p:pic>
          <p:sp>
            <p:nvSpPr>
              <p:cNvPr id="47" name="Rectangle 46"/>
              <p:cNvSpPr/>
              <p:nvPr/>
            </p:nvSpPr>
            <p:spPr>
              <a:xfrm>
                <a:off x="6862497" y="2984742"/>
                <a:ext cx="2023608" cy="48157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b="1" dirty="0">
                    <a:solidFill>
                      <a:srgbClr val="69737F"/>
                    </a:solidFill>
                  </a:rPr>
                  <a:t>CDMH</a:t>
                </a:r>
              </a:p>
              <a:p>
                <a:pPr algn="ctr"/>
                <a:r>
                  <a:rPr lang="en-US" b="1" dirty="0">
                    <a:solidFill>
                      <a:srgbClr val="69737F"/>
                    </a:solidFill>
                  </a:rPr>
                  <a:t>BRIDG View</a:t>
                </a: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6754697" y="2765023"/>
                <a:ext cx="2239208" cy="954150"/>
              </a:xfrm>
              <a:prstGeom prst="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Rectangle 15"/>
            <p:cNvSpPr/>
            <p:nvPr/>
          </p:nvSpPr>
          <p:spPr>
            <a:xfrm>
              <a:off x="9455941" y="2310933"/>
              <a:ext cx="2180084" cy="64428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i="1" dirty="0">
                  <a:solidFill>
                    <a:srgbClr val="5B9BD5"/>
                  </a:solidFill>
                </a:rPr>
                <a:t>(</a:t>
              </a:r>
              <a:r>
                <a:rPr lang="en-US" sz="1400" b="1" i="1" dirty="0">
                  <a:solidFill>
                    <a:srgbClr val="FF0000"/>
                  </a:solidFill>
                </a:rPr>
                <a:t>Subset of BRIDG Classes PLUS</a:t>
              </a:r>
            </a:p>
            <a:p>
              <a:pPr algn="ctr"/>
              <a:r>
                <a:rPr lang="en-US" sz="1400" b="1" i="1" dirty="0">
                  <a:solidFill>
                    <a:srgbClr val="FF0000"/>
                  </a:solidFill>
                </a:rPr>
                <a:t>New semantics from 4 models</a:t>
              </a:r>
              <a:r>
                <a:rPr lang="en-US" sz="1400" i="1" dirty="0">
                  <a:solidFill>
                    <a:srgbClr val="5B9BD5"/>
                  </a:solidFill>
                </a:rPr>
                <a:t>)</a:t>
              </a: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6758552" y="4032754"/>
              <a:ext cx="2239208" cy="954150"/>
              <a:chOff x="6742867" y="4118684"/>
              <a:chExt cx="2239208" cy="954150"/>
            </a:xfrm>
          </p:grpSpPr>
          <p:pic>
            <p:nvPicPr>
              <p:cNvPr id="43" name="Picture 42"/>
              <p:cNvPicPr>
                <a:picLocks noChangeAspect="1"/>
              </p:cNvPicPr>
              <p:nvPr/>
            </p:nvPicPr>
            <p:blipFill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774239" y="4147258"/>
                <a:ext cx="2188785" cy="925575"/>
              </a:xfrm>
              <a:prstGeom prst="rect">
                <a:avLst/>
              </a:prstGeom>
            </p:spPr>
          </p:pic>
          <p:sp>
            <p:nvSpPr>
              <p:cNvPr id="44" name="Rectangle 43"/>
              <p:cNvSpPr/>
              <p:nvPr/>
            </p:nvSpPr>
            <p:spPr>
              <a:xfrm>
                <a:off x="6850667" y="4328878"/>
                <a:ext cx="2023608" cy="48157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b="1" dirty="0">
                    <a:solidFill>
                      <a:schemeClr val="accent6">
                        <a:lumMod val="50000"/>
                      </a:schemeClr>
                    </a:solidFill>
                  </a:rPr>
                  <a:t>CDMH</a:t>
                </a:r>
              </a:p>
              <a:p>
                <a:pPr algn="ctr"/>
                <a:r>
                  <a:rPr lang="en-US" b="1" dirty="0">
                    <a:solidFill>
                      <a:schemeClr val="accent6">
                        <a:lumMod val="50000"/>
                      </a:schemeClr>
                    </a:solidFill>
                  </a:rPr>
                  <a:t>Logical Model</a:t>
                </a:r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6742867" y="4118684"/>
                <a:ext cx="2239208" cy="954150"/>
              </a:xfrm>
              <a:prstGeom prst="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Rectangle 17"/>
            <p:cNvSpPr/>
            <p:nvPr/>
          </p:nvSpPr>
          <p:spPr>
            <a:xfrm>
              <a:off x="9186016" y="4001284"/>
              <a:ext cx="2313388" cy="64428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2000" b="1" dirty="0">
                  <a:solidFill>
                    <a:srgbClr val="5B9BD5"/>
                  </a:solidFill>
                </a:rPr>
                <a:t>BRIDG-Based</a:t>
              </a:r>
            </a:p>
            <a:p>
              <a:pPr algn="r"/>
              <a:r>
                <a:rPr lang="en-US" sz="2000" b="1" dirty="0">
                  <a:solidFill>
                    <a:srgbClr val="5B9BD5"/>
                  </a:solidFill>
                </a:rPr>
                <a:t>Logical Model</a:t>
              </a:r>
            </a:p>
          </p:txBody>
        </p:sp>
        <p:sp>
          <p:nvSpPr>
            <p:cNvPr id="19" name="Arrow: Right 18"/>
            <p:cNvSpPr/>
            <p:nvPr/>
          </p:nvSpPr>
          <p:spPr>
            <a:xfrm>
              <a:off x="4866260" y="681490"/>
              <a:ext cx="1692835" cy="92527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Mappings</a:t>
              </a:r>
            </a:p>
          </p:txBody>
        </p:sp>
        <p:sp>
          <p:nvSpPr>
            <p:cNvPr id="20" name="Flowchart: Magnetic Disk 19"/>
            <p:cNvSpPr/>
            <p:nvPr/>
          </p:nvSpPr>
          <p:spPr>
            <a:xfrm>
              <a:off x="6762162" y="5664186"/>
              <a:ext cx="2231988" cy="986794"/>
            </a:xfrm>
            <a:prstGeom prst="flowChartMagneticDisk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CDMH Repository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199396" y="5777363"/>
              <a:ext cx="2313388" cy="64428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2000" b="1" dirty="0">
                  <a:solidFill>
                    <a:srgbClr val="5B9BD5"/>
                  </a:solidFill>
                </a:rPr>
                <a:t>BRIDG-Based</a:t>
              </a:r>
            </a:p>
            <a:p>
              <a:pPr algn="r"/>
              <a:r>
                <a:rPr lang="en-US" sz="2000" b="1" dirty="0">
                  <a:solidFill>
                    <a:srgbClr val="5B9BD5"/>
                  </a:solidFill>
                </a:rPr>
                <a:t>Physical Model</a:t>
              </a:r>
            </a:p>
          </p:txBody>
        </p:sp>
        <p:sp>
          <p:nvSpPr>
            <p:cNvPr id="22" name="Oval 21"/>
            <p:cNvSpPr/>
            <p:nvPr/>
          </p:nvSpPr>
          <p:spPr>
            <a:xfrm>
              <a:off x="5375809" y="549473"/>
              <a:ext cx="457200" cy="45720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b="1" dirty="0">
                  <a:solidFill>
                    <a:schemeClr val="tx2"/>
                  </a:solidFill>
                </a:rPr>
                <a:t>1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7649556" y="3378847"/>
              <a:ext cx="457200" cy="45720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b="1" dirty="0">
                  <a:solidFill>
                    <a:schemeClr val="tx2"/>
                  </a:solidFill>
                </a:rPr>
                <a:t>3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7649556" y="5089014"/>
              <a:ext cx="457200" cy="45720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b="1" dirty="0">
                  <a:solidFill>
                    <a:schemeClr val="tx2"/>
                  </a:solidFill>
                </a:rPr>
                <a:t>4</a:t>
              </a: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2518465" y="5246688"/>
              <a:ext cx="1457575" cy="445999"/>
              <a:chOff x="5715000" y="4731492"/>
              <a:chExt cx="1295400" cy="365760"/>
            </a:xfrm>
          </p:grpSpPr>
          <p:pic>
            <p:nvPicPr>
              <p:cNvPr id="41" name="Picture 5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-946"/>
              <a:stretch/>
            </p:blipFill>
            <p:spPr bwMode="auto">
              <a:xfrm>
                <a:off x="5715000" y="4731492"/>
                <a:ext cx="1295400" cy="3657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2" name="Rectangle 41"/>
              <p:cNvSpPr/>
              <p:nvPr/>
            </p:nvSpPr>
            <p:spPr>
              <a:xfrm>
                <a:off x="5791200" y="4815890"/>
                <a:ext cx="457200" cy="182880"/>
              </a:xfrm>
              <a:prstGeom prst="rect">
                <a:avLst/>
              </a:prstGeom>
              <a:solidFill>
                <a:srgbClr val="1F295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6" name="Picture 2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3608" y="5577621"/>
              <a:ext cx="1457574" cy="445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48749" y="5874049"/>
              <a:ext cx="1457574" cy="445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3891" y="6204982"/>
              <a:ext cx="1457576" cy="445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Rectangle 28"/>
            <p:cNvSpPr/>
            <p:nvPr/>
          </p:nvSpPr>
          <p:spPr>
            <a:xfrm>
              <a:off x="556128" y="5315861"/>
              <a:ext cx="1803997" cy="63197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000" b="1" dirty="0">
                  <a:solidFill>
                    <a:srgbClr val="5B9BD5"/>
                  </a:solidFill>
                </a:rPr>
                <a:t>Physical Models</a:t>
              </a: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6468207" y="1401204"/>
              <a:ext cx="1023978" cy="384394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7872069" y="1401204"/>
              <a:ext cx="12174" cy="841958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7649556" y="1585861"/>
              <a:ext cx="457200" cy="45720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b="1" dirty="0">
                  <a:solidFill>
                    <a:schemeClr val="tx2"/>
                  </a:solidFill>
                </a:rPr>
                <a:t>2</a:t>
              </a:r>
            </a:p>
          </p:txBody>
        </p:sp>
        <p:sp>
          <p:nvSpPr>
            <p:cNvPr id="33" name="Arrow: Left-Right 32"/>
            <p:cNvSpPr/>
            <p:nvPr/>
          </p:nvSpPr>
          <p:spPr>
            <a:xfrm>
              <a:off x="4803702" y="5669159"/>
              <a:ext cx="1848373" cy="900839"/>
            </a:xfrm>
            <a:prstGeom prst="leftRightArrow">
              <a:avLst>
                <a:gd name="adj1" fmla="val 71147"/>
                <a:gd name="adj2" fmla="val 2779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Bidirectional Mappings</a:t>
              </a:r>
            </a:p>
          </p:txBody>
        </p:sp>
        <p:sp>
          <p:nvSpPr>
            <p:cNvPr id="34" name="Oval 33"/>
            <p:cNvSpPr/>
            <p:nvPr/>
          </p:nvSpPr>
          <p:spPr>
            <a:xfrm>
              <a:off x="5390348" y="5093494"/>
              <a:ext cx="457200" cy="45720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b="1" dirty="0">
                  <a:solidFill>
                    <a:schemeClr val="tx2"/>
                  </a:solidFill>
                </a:rPr>
                <a:t>5</a:t>
              </a:r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9017162" y="866299"/>
              <a:ext cx="2482242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H="1">
              <a:off x="9017162" y="2243162"/>
              <a:ext cx="2482242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9017162" y="4031266"/>
              <a:ext cx="2482242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H="1">
              <a:off x="9017162" y="5807062"/>
              <a:ext cx="2482242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561551" y="667969"/>
              <a:ext cx="1950720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561551" y="5468292"/>
              <a:ext cx="1950720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0" y="5948999"/>
            <a:ext cx="17187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Source: FDA CDMH Project</a:t>
            </a:r>
            <a:endParaRPr lang="en-US" sz="1100" dirty="0"/>
          </a:p>
        </p:txBody>
      </p:sp>
      <p:sp>
        <p:nvSpPr>
          <p:cNvPr id="53" name="Slide Number Placeholder 5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45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Known BRIDG Implementations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US FDA – The Clinical Trials Repository</a:t>
            </a:r>
          </a:p>
          <a:p>
            <a:r>
              <a:rPr lang="en-US" dirty="0" smtClean="0"/>
              <a:t>US NCI </a:t>
            </a:r>
          </a:p>
          <a:p>
            <a:r>
              <a:rPr lang="en-US" dirty="0" smtClean="0"/>
              <a:t>Thomas Jefferson University</a:t>
            </a:r>
          </a:p>
          <a:p>
            <a:r>
              <a:rPr lang="en-US" dirty="0" smtClean="0"/>
              <a:t>National Marrow Donor Program (NMDP)</a:t>
            </a:r>
          </a:p>
          <a:p>
            <a:r>
              <a:rPr lang="en-US" dirty="0" smtClean="0"/>
              <a:t>Large CRO</a:t>
            </a:r>
          </a:p>
          <a:p>
            <a:r>
              <a:rPr lang="en-US" dirty="0" smtClean="0"/>
              <a:t>Couple of large Pharmaceutical Companies</a:t>
            </a:r>
          </a:p>
          <a:p>
            <a:r>
              <a:rPr lang="en-US" dirty="0" smtClean="0"/>
              <a:t>Few small bio-tech firms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i="1" dirty="0" smtClean="0"/>
              <a:t>Note: The interest in BRIDG from pharmaceutical companies is because of the mappings to various other efforts – mainly CDISC SDTM. </a:t>
            </a:r>
          </a:p>
          <a:p>
            <a:r>
              <a:rPr lang="en-US" i="1" dirty="0" smtClean="0"/>
              <a:t>Go To BRIDG website – html </a:t>
            </a:r>
            <a:r>
              <a:rPr lang="en-US" i="1" dirty="0"/>
              <a:t>version - </a:t>
            </a:r>
            <a:r>
              <a:rPr lang="en-US" i="1" dirty="0">
                <a:hlinkClick r:id="rId2"/>
              </a:rPr>
              <a:t>https://bridgmodel.nci.nih.gov</a:t>
            </a:r>
            <a:r>
              <a:rPr lang="en-US" i="1" dirty="0" smtClean="0">
                <a:hlinkClick r:id="rId2"/>
              </a:rPr>
              <a:t>/</a:t>
            </a:r>
            <a:endParaRPr lang="en-US" i="1" dirty="0" smtClean="0"/>
          </a:p>
          <a:p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63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HL7 FHIR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BRIDG Model has been mapped to HL7 FHIR 3.0.1</a:t>
            </a:r>
          </a:p>
          <a:p>
            <a:pPr lvl="1"/>
            <a:r>
              <a:rPr lang="en-US" dirty="0" smtClean="0"/>
              <a:t>These mappings are not in the BRIDG Model as yet</a:t>
            </a:r>
          </a:p>
          <a:p>
            <a:pPr lvl="1"/>
            <a:r>
              <a:rPr lang="en-US" dirty="0" smtClean="0"/>
              <a:t>Work done as part of FDA U01 Grant to Samvit Solutions</a:t>
            </a:r>
          </a:p>
          <a:p>
            <a:pPr lvl="1"/>
            <a:endParaRPr lang="en-US" dirty="0"/>
          </a:p>
          <a:p>
            <a:r>
              <a:rPr lang="en-US" dirty="0" smtClean="0"/>
              <a:t>BRIDG Model is being leveraged at HL7 Biomedical Research &amp; Regulation (BR&amp;R) WG as the semantic model</a:t>
            </a:r>
          </a:p>
          <a:p>
            <a:pPr lvl="1"/>
            <a:r>
              <a:rPr lang="en-US" dirty="0" smtClean="0"/>
              <a:t>All new FHIR resources being developed by BR&amp;R in support of Clinical Research are using the BRIDG Model semantics</a:t>
            </a:r>
          </a:p>
          <a:p>
            <a:pPr lvl="1"/>
            <a:r>
              <a:rPr lang="en-US" dirty="0" err="1" smtClean="0">
                <a:hlinkClick r:id="rId2"/>
              </a:rPr>
              <a:t>ResearchStudy</a:t>
            </a:r>
            <a:r>
              <a:rPr lang="en-US" dirty="0" smtClean="0"/>
              <a:t> &amp; </a:t>
            </a:r>
            <a:r>
              <a:rPr lang="en-US" dirty="0" err="1" smtClean="0">
                <a:hlinkClick r:id="rId3"/>
              </a:rPr>
              <a:t>ResearchSubject</a:t>
            </a:r>
            <a:r>
              <a:rPr lang="en-US" dirty="0" smtClean="0"/>
              <a:t> – FHIR Resources</a:t>
            </a:r>
          </a:p>
          <a:p>
            <a:pPr lvl="1"/>
            <a:r>
              <a:rPr lang="en-US" dirty="0" smtClean="0"/>
              <a:t>BR&amp;R recently balloted – </a:t>
            </a:r>
            <a:r>
              <a:rPr lang="en-US" dirty="0" smtClean="0">
                <a:hlinkClick r:id="rId4"/>
              </a:rPr>
              <a:t>CDISC Lab Semantics in FHIR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Other FHIR Resources of interest</a:t>
            </a:r>
          </a:p>
          <a:p>
            <a:pPr lvl="1"/>
            <a:r>
              <a:rPr lang="en-US" dirty="0" smtClean="0"/>
              <a:t>Specimen, </a:t>
            </a:r>
            <a:r>
              <a:rPr lang="en-US" dirty="0" err="1" smtClean="0"/>
              <a:t>PlanDefinition</a:t>
            </a:r>
            <a:r>
              <a:rPr lang="en-US" dirty="0" smtClean="0"/>
              <a:t>, Observation, (CG Profiles), </a:t>
            </a:r>
            <a:r>
              <a:rPr lang="en-US" dirty="0" err="1" smtClean="0"/>
              <a:t>ImagingStudy</a:t>
            </a:r>
            <a:r>
              <a:rPr lang="en-US" dirty="0" smtClean="0"/>
              <a:t>, AE, etc.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73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BRIDG – a conceptual or domain information model for translational research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BRIDG covers many domains of </a:t>
            </a:r>
            <a:r>
              <a:rPr lang="en-US" dirty="0" smtClean="0"/>
              <a:t>healthcare</a:t>
            </a:r>
            <a:endParaRPr lang="en-US" dirty="0"/>
          </a:p>
          <a:p>
            <a:pPr lvl="1"/>
            <a:r>
              <a:rPr lang="en-US" dirty="0"/>
              <a:t>Clinical research, </a:t>
            </a:r>
            <a:r>
              <a:rPr lang="en-US" dirty="0" smtClean="0"/>
              <a:t>clinical care, imaging</a:t>
            </a:r>
            <a:r>
              <a:rPr lang="en-US" dirty="0"/>
              <a:t>, oncology, specimen, </a:t>
            </a:r>
            <a:r>
              <a:rPr lang="en-US" dirty="0" smtClean="0"/>
              <a:t>etc.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smtClean="0"/>
              <a:t>BRIDG </a:t>
            </a:r>
            <a:r>
              <a:rPr lang="en-US" dirty="0"/>
              <a:t>has been mapped to many different project </a:t>
            </a:r>
            <a:r>
              <a:rPr lang="en-US" dirty="0" smtClean="0"/>
              <a:t>metadata </a:t>
            </a:r>
            <a:endParaRPr lang="en-US" dirty="0"/>
          </a:p>
          <a:p>
            <a:pPr lvl="1"/>
            <a:r>
              <a:rPr lang="en-US" dirty="0" smtClean="0"/>
              <a:t>SEER, OMOP, </a:t>
            </a:r>
            <a:r>
              <a:rPr lang="en-US" dirty="0" err="1" smtClean="0"/>
              <a:t>PCORnet</a:t>
            </a:r>
            <a:r>
              <a:rPr lang="en-US" dirty="0" smtClean="0"/>
              <a:t>, ACT/12b2, FDA Sentinel, NMDP, CT.gov, NBIA, AIM, etc.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BRIDG has been mapped to some standards</a:t>
            </a:r>
          </a:p>
          <a:p>
            <a:pPr lvl="1"/>
            <a:r>
              <a:rPr lang="en-US" dirty="0"/>
              <a:t>CDISC (SDTM, </a:t>
            </a:r>
            <a:r>
              <a:rPr lang="en-US" dirty="0" err="1"/>
              <a:t>PGx</a:t>
            </a:r>
            <a:r>
              <a:rPr lang="en-US" dirty="0"/>
              <a:t>, </a:t>
            </a:r>
            <a:r>
              <a:rPr lang="en-US" dirty="0" smtClean="0"/>
              <a:t>TDM, CDASH), HL7 FHIR, DICOM (where relevant)</a:t>
            </a:r>
          </a:p>
          <a:p>
            <a:pPr marL="457200" lvl="1" indent="0">
              <a:buNone/>
            </a:pPr>
            <a:r>
              <a:rPr lang="en-US" dirty="0" smtClean="0"/>
              <a:t> </a:t>
            </a:r>
          </a:p>
          <a:p>
            <a:r>
              <a:rPr lang="en-US" dirty="0" smtClean="0"/>
              <a:t>BRIDG classes and data element meanings are registered in NCI </a:t>
            </a:r>
            <a:r>
              <a:rPr lang="en-US" dirty="0" err="1" smtClean="0"/>
              <a:t>caDSR</a:t>
            </a:r>
            <a:r>
              <a:rPr lang="en-US" dirty="0" smtClean="0"/>
              <a:t> using </a:t>
            </a:r>
            <a:r>
              <a:rPr lang="en-US" dirty="0" err="1" smtClean="0"/>
              <a:t>NCIt</a:t>
            </a:r>
            <a:r>
              <a:rPr lang="en-US" dirty="0" smtClean="0"/>
              <a:t> concepts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Mappings are captured in the model and can be leveraged to find equivalent mappings to other efforts/standards, thus connecting semantics and avoiding point-to-point mappings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94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BRIDG Contacts</a:t>
            </a:r>
            <a:endParaRPr lang="en-US" dirty="0"/>
          </a:p>
          <a:p>
            <a:pPr lvl="1"/>
            <a:r>
              <a:rPr lang="en-US" dirty="0" smtClean="0"/>
              <a:t>Smita Hastak</a:t>
            </a:r>
          </a:p>
          <a:p>
            <a:pPr lvl="2"/>
            <a:r>
              <a:rPr lang="en-US" dirty="0" smtClean="0">
                <a:hlinkClick r:id="rId2"/>
              </a:rPr>
              <a:t>hastaks@mail.nih.gov</a:t>
            </a:r>
            <a:endParaRPr lang="en-US" dirty="0" smtClean="0"/>
          </a:p>
          <a:p>
            <a:pPr lvl="1"/>
            <a:r>
              <a:rPr lang="en-US" dirty="0" smtClean="0"/>
              <a:t>Wendy </a:t>
            </a:r>
            <a:r>
              <a:rPr lang="en-US" dirty="0" err="1" smtClean="0"/>
              <a:t>Ver</a:t>
            </a:r>
            <a:r>
              <a:rPr lang="en-US" dirty="0" smtClean="0"/>
              <a:t> </a:t>
            </a:r>
            <a:r>
              <a:rPr lang="en-US" dirty="0" err="1" smtClean="0"/>
              <a:t>Hoef</a:t>
            </a:r>
            <a:endParaRPr lang="en-US" dirty="0" smtClean="0"/>
          </a:p>
          <a:p>
            <a:pPr lvl="2"/>
            <a:r>
              <a:rPr lang="en-US" dirty="0" smtClean="0">
                <a:hlinkClick r:id="rId3"/>
              </a:rPr>
              <a:t>verhoefw@mail.nih.gov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27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057400" y="2286000"/>
            <a:ext cx="4953000" cy="1752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rgbClr val="004065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ctr"/>
            <a:r>
              <a:rPr lang="en-US" dirty="0" smtClean="0">
                <a:solidFill>
                  <a:schemeClr val="bg1"/>
                </a:solidFill>
              </a:rPr>
              <a:t>Backup slides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8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of the 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399"/>
            <a:ext cx="8229600" cy="4648201"/>
          </a:xfrm>
        </p:spPr>
        <p:txBody>
          <a:bodyPr/>
          <a:lstStyle/>
          <a:p>
            <a:r>
              <a:rPr lang="en-US" dirty="0" smtClean="0"/>
              <a:t>To provide a high level overview of the BRIDG Model</a:t>
            </a:r>
          </a:p>
          <a:p>
            <a:r>
              <a:rPr lang="en-US" dirty="0" smtClean="0"/>
              <a:t>To highlight why a data model might be useful</a:t>
            </a:r>
          </a:p>
          <a:p>
            <a:r>
              <a:rPr lang="en-US" dirty="0" smtClean="0"/>
              <a:t>To illustrate how BRIDG could be considered as a hub for semantic foundation across various standards</a:t>
            </a:r>
          </a:p>
          <a:p>
            <a:pPr lvl="1"/>
            <a:r>
              <a:rPr lang="en-US" dirty="0" smtClean="0"/>
              <a:t>Connector to healthcare standards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03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58200" cy="563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CDISC SDTM IG v3.2 Mapped Concepts in BRIDG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0055"/>
            <a:ext cx="9144000" cy="331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67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of mapping tags are captured in BRIDG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3737"/>
          <a:stretch/>
        </p:blipFill>
        <p:spPr>
          <a:xfrm>
            <a:off x="0" y="1909167"/>
            <a:ext cx="9144000" cy="49488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 6"/>
          <p:cNvSpPr/>
          <p:nvPr/>
        </p:nvSpPr>
        <p:spPr>
          <a:xfrm>
            <a:off x="4572000" y="4572000"/>
            <a:ext cx="2743200" cy="1905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7315200" y="3886200"/>
            <a:ext cx="1752600" cy="2590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572000" y="3886200"/>
            <a:ext cx="228600" cy="2590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572000" y="1066800"/>
            <a:ext cx="228600" cy="35052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315200" y="1066800"/>
            <a:ext cx="1676400" cy="35052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9674" t="52780" r="19746" b="10616"/>
          <a:stretch/>
        </p:blipFill>
        <p:spPr>
          <a:xfrm>
            <a:off x="4800600" y="1066800"/>
            <a:ext cx="4223852" cy="2842591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22" name="TextBox 21"/>
          <p:cNvSpPr txBox="1"/>
          <p:nvPr/>
        </p:nvSpPr>
        <p:spPr>
          <a:xfrm>
            <a:off x="76200" y="8382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Mapping tags capture the provenance of each semantic that has been mapped to BRIDG and are curated as the model matures and grows.</a:t>
            </a:r>
          </a:p>
        </p:txBody>
      </p:sp>
    </p:spTree>
    <p:extLst>
      <p:ext uri="{BB962C8B-B14F-4D97-AF65-F5344CB8AC3E}">
        <p14:creationId xmlns:p14="http://schemas.microsoft.com/office/powerpoint/2010/main" val="2475107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CDSIC Lab Data Model Concepts in BRIDG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9513"/>
            <a:ext cx="9144000" cy="487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24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CDISC Lab Data Model Detail 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9700" b="56156"/>
          <a:stretch/>
        </p:blipFill>
        <p:spPr>
          <a:xfrm>
            <a:off x="0" y="989513"/>
            <a:ext cx="9209314" cy="5345973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371600" y="4343400"/>
            <a:ext cx="2895600" cy="1828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BRIDG elements tagged with CDISC Lab Data Concept labels</a:t>
            </a:r>
            <a:endParaRPr lang="en-US" dirty="0"/>
          </a:p>
        </p:txBody>
      </p:sp>
      <p:cxnSp>
        <p:nvCxnSpPr>
          <p:cNvPr id="7" name="Straight Arrow Connector 6"/>
          <p:cNvCxnSpPr>
            <a:stCxn id="3" idx="1"/>
          </p:cNvCxnSpPr>
          <p:nvPr/>
        </p:nvCxnSpPr>
        <p:spPr>
          <a:xfrm flipH="1" flipV="1">
            <a:off x="1143000" y="4114800"/>
            <a:ext cx="652651" cy="4964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3581400" y="2590800"/>
            <a:ext cx="2895600" cy="1828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BRIDG element definitions can be downloaded in Diagram Metadata Report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1"/>
          </p:cNvCxnSpPr>
          <p:nvPr/>
        </p:nvCxnSpPr>
        <p:spPr>
          <a:xfrm flipH="1" flipV="1">
            <a:off x="3352800" y="2362200"/>
            <a:ext cx="652651" cy="4964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13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SDTM Exposure (EX)</a:t>
            </a:r>
            <a:r>
              <a:rPr lang="en-US" dirty="0"/>
              <a:t> Domain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8200"/>
            <a:ext cx="9144000" cy="541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28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563562"/>
          </a:xfrm>
        </p:spPr>
        <p:txBody>
          <a:bodyPr/>
          <a:lstStyle/>
          <a:p>
            <a:r>
              <a:rPr lang="en-US" dirty="0" smtClean="0"/>
              <a:t>SDTM Disease Response (RS) Domain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708"/>
            <a:ext cx="9144000" cy="575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972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SDTM Vital Signs (VS) Domain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4775"/>
            <a:ext cx="9144000" cy="488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816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a Data Model?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Models can be used in many different ways</a:t>
            </a:r>
          </a:p>
          <a:p>
            <a:pPr lvl="1"/>
            <a:r>
              <a:rPr lang="en-US" dirty="0"/>
              <a:t>To provide a common semantic framework in a domain of interest</a:t>
            </a:r>
          </a:p>
          <a:p>
            <a:pPr lvl="1"/>
            <a:r>
              <a:rPr lang="en-US" dirty="0" smtClean="0"/>
              <a:t>To develop database designs</a:t>
            </a:r>
          </a:p>
          <a:p>
            <a:pPr lvl="2"/>
            <a:r>
              <a:rPr lang="en-US" dirty="0" smtClean="0"/>
              <a:t>Allows tracing business requirements to implementation</a:t>
            </a:r>
          </a:p>
          <a:p>
            <a:pPr lvl="1"/>
            <a:r>
              <a:rPr lang="en-US" dirty="0"/>
              <a:t>To validate data </a:t>
            </a:r>
            <a:r>
              <a:rPr lang="en-US" dirty="0" smtClean="0"/>
              <a:t>quality</a:t>
            </a:r>
          </a:p>
          <a:p>
            <a:pPr lvl="1"/>
            <a:r>
              <a:rPr lang="en-US" dirty="0" smtClean="0"/>
              <a:t>To enforce data formats</a:t>
            </a:r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06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BRIDG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382000" cy="5257799"/>
          </a:xfrm>
        </p:spPr>
        <p:txBody>
          <a:bodyPr>
            <a:normAutofit fontScale="92500"/>
          </a:bodyPr>
          <a:lstStyle/>
          <a:p>
            <a:r>
              <a:rPr lang="en-US" dirty="0"/>
              <a:t>BRIDG - </a:t>
            </a:r>
            <a:r>
              <a:rPr lang="en-US" b="1" dirty="0"/>
              <a:t>Biomedical Research Integrated Domain </a:t>
            </a:r>
            <a:r>
              <a:rPr lang="en-US" b="1" dirty="0" smtClean="0"/>
              <a:t>Group</a:t>
            </a:r>
          </a:p>
          <a:p>
            <a:pPr lvl="1"/>
            <a:r>
              <a:rPr lang="en-US" dirty="0" smtClean="0"/>
              <a:t>It is UML class diagram or a data model</a:t>
            </a:r>
          </a:p>
          <a:p>
            <a:pPr lvl="1"/>
            <a:r>
              <a:rPr lang="en-US" dirty="0" smtClean="0"/>
              <a:t>Referred to as “BRIDG Model”</a:t>
            </a:r>
            <a:endParaRPr lang="en-US" dirty="0"/>
          </a:p>
          <a:p>
            <a:endParaRPr lang="en-US" b="1" dirty="0"/>
          </a:p>
          <a:p>
            <a:r>
              <a:rPr lang="en-US" dirty="0"/>
              <a:t>A collaborative effort to represent the semantics of clinical and translational research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stakeholders</a:t>
            </a:r>
            <a:r>
              <a:rPr lang="en-US" dirty="0"/>
              <a:t> of BRIDG are CDISC, FDA, HL7, ISO and </a:t>
            </a:r>
            <a:r>
              <a:rPr lang="en-US" dirty="0" smtClean="0"/>
              <a:t>NCI</a:t>
            </a:r>
            <a:br>
              <a:rPr lang="en-US" dirty="0" smtClean="0"/>
            </a:br>
            <a:endParaRPr lang="en-US" dirty="0"/>
          </a:p>
          <a:p>
            <a:endParaRPr lang="en-US" dirty="0"/>
          </a:p>
          <a:p>
            <a:r>
              <a:rPr lang="en-US" b="1" dirty="0"/>
              <a:t>Goal</a:t>
            </a:r>
            <a:r>
              <a:rPr lang="en-US" dirty="0"/>
              <a:t>: To </a:t>
            </a:r>
            <a:r>
              <a:rPr lang="en-US" dirty="0" smtClean="0"/>
              <a:t>produce </a:t>
            </a:r>
            <a:r>
              <a:rPr lang="en-US" dirty="0"/>
              <a:t>a </a:t>
            </a:r>
            <a:r>
              <a:rPr lang="en-US" dirty="0" smtClean="0"/>
              <a:t>shared </a:t>
            </a:r>
            <a:r>
              <a:rPr lang="en-US" dirty="0"/>
              <a:t>view of the semantics of basic, pre-clinical, clinical and translational research and their associated regulatory artifacts (collectively called translational research).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52754" t="79451" r="5508" b="13589"/>
          <a:stretch/>
        </p:blipFill>
        <p:spPr>
          <a:xfrm>
            <a:off x="1676400" y="4191000"/>
            <a:ext cx="4724400" cy="44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55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Data Model?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 visual representation that organizes data elements and standardizes how these data elements are related to each other. </a:t>
            </a:r>
          </a:p>
          <a:p>
            <a:pPr lvl="1"/>
            <a:r>
              <a:rPr lang="en-US" dirty="0" smtClean="0"/>
              <a:t>Data elements are properties about entities – e.g., Person name, DOB, Street address, Study Phase, Study Title, etc.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D</a:t>
            </a:r>
            <a:r>
              <a:rPr lang="en-US" dirty="0" smtClean="0"/>
              <a:t>ata models represent discrete facts about entities - people, places, things, activities and relationships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They are built to represent the data needs/requirements of a domain of interest</a:t>
            </a:r>
          </a:p>
          <a:p>
            <a:pPr lvl="1"/>
            <a:r>
              <a:rPr lang="en-US" dirty="0" smtClean="0"/>
              <a:t>Clinical Trials, Imaging, Genomics, Specimen, etc.</a:t>
            </a:r>
          </a:p>
          <a:p>
            <a:pPr lvl="1"/>
            <a:endParaRPr lang="en-US" dirty="0"/>
          </a:p>
          <a:p>
            <a:r>
              <a:rPr lang="en-US" dirty="0" smtClean="0"/>
              <a:t>Various types of data models</a:t>
            </a:r>
          </a:p>
          <a:p>
            <a:pPr lvl="1"/>
            <a:r>
              <a:rPr lang="en-US" dirty="0" smtClean="0"/>
              <a:t>Conceptual, Logical, Physical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10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 Example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347" t="8893" r="1991" b="6522"/>
          <a:stretch/>
        </p:blipFill>
        <p:spPr>
          <a:xfrm>
            <a:off x="176171" y="1774440"/>
            <a:ext cx="8935278" cy="29784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95400" y="5638800"/>
            <a:ext cx="1283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Entity/Class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1600200" y="4572000"/>
            <a:ext cx="609600" cy="1066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62200" y="4648200"/>
            <a:ext cx="1447800" cy="990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949297" y="1600821"/>
            <a:ext cx="16299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Data Elements/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Properties/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Attributes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7239000" y="2524151"/>
            <a:ext cx="174224" cy="12858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Brace 12"/>
          <p:cNvSpPr/>
          <p:nvPr/>
        </p:nvSpPr>
        <p:spPr>
          <a:xfrm>
            <a:off x="5595151" y="2209800"/>
            <a:ext cx="272249" cy="609600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943600" y="2209800"/>
            <a:ext cx="990600" cy="228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133600" y="1220442"/>
            <a:ext cx="134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Relationship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2804745" y="1589774"/>
            <a:ext cx="1" cy="6200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105400" y="1371600"/>
            <a:ext cx="2014911" cy="30777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70C0"/>
                </a:solidFill>
              </a:rPr>
              <a:t>CDISC SDTM: LB.USUBJID</a:t>
            </a:r>
            <a:endParaRPr lang="en-US" sz="1400" dirty="0">
              <a:solidFill>
                <a:srgbClr val="0070C0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4648200" y="1676400"/>
            <a:ext cx="762000" cy="6096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76171" y="4800600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8331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3" grpId="0" animBg="1"/>
      <p:bldP spid="16" grpId="0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you need a Data Model?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695" y="1112452"/>
            <a:ext cx="8229600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Since data model represents the data needs of the domain of interest, they provide a common reference and standardization of the business data</a:t>
            </a:r>
          </a:p>
          <a:p>
            <a:pPr lvl="1"/>
            <a:r>
              <a:rPr lang="en-US" dirty="0" smtClean="0"/>
              <a:t>Provides common framework for all business stakeholders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Standardization </a:t>
            </a:r>
            <a:r>
              <a:rPr lang="en-US" dirty="0"/>
              <a:t>of these data elements provide the </a:t>
            </a:r>
            <a:r>
              <a:rPr lang="en-US" dirty="0" smtClean="0"/>
              <a:t>consistent semantics (meaning), </a:t>
            </a:r>
            <a:r>
              <a:rPr lang="en-US" dirty="0"/>
              <a:t>structure and </a:t>
            </a:r>
            <a:r>
              <a:rPr lang="en-US" dirty="0" smtClean="0"/>
              <a:t>format to support the data needs</a:t>
            </a:r>
          </a:p>
          <a:p>
            <a:pPr lvl="1"/>
            <a:r>
              <a:rPr lang="en-US" dirty="0" smtClean="0"/>
              <a:t>Definitions, text/numeric, multiplicity, valid values, business rules, etc.</a:t>
            </a:r>
          </a:p>
          <a:p>
            <a:endParaRPr lang="en-US" dirty="0"/>
          </a:p>
          <a:p>
            <a:r>
              <a:rPr lang="en-US" dirty="0" smtClean="0"/>
              <a:t>Process of analyzing the business data needs allows for identification of common data elements and consistent representation</a:t>
            </a:r>
          </a:p>
          <a:p>
            <a:pPr lvl="1"/>
            <a:r>
              <a:rPr lang="en-US" dirty="0" smtClean="0"/>
              <a:t>Reduces ambiguity, removes overlapping semantics, etc.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19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Data Models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Conceptual</a:t>
            </a:r>
          </a:p>
          <a:p>
            <a:pPr lvl="1"/>
            <a:r>
              <a:rPr lang="en-US" dirty="0" smtClean="0"/>
              <a:t>Abstract model that identifies and defines the key high level concepts of the business and their inter-relationships</a:t>
            </a:r>
          </a:p>
          <a:p>
            <a:r>
              <a:rPr lang="en-US" dirty="0" smtClean="0"/>
              <a:t>Logical </a:t>
            </a:r>
          </a:p>
          <a:p>
            <a:pPr lvl="1"/>
            <a:r>
              <a:rPr lang="en-US" dirty="0" smtClean="0"/>
              <a:t>Derived from the Conceptual model – fleshes out the details of each business concepts by developing the attributes/data elements, data format, multiplicity, etc. </a:t>
            </a:r>
          </a:p>
          <a:p>
            <a:r>
              <a:rPr lang="en-US" dirty="0" smtClean="0"/>
              <a:t>Physical</a:t>
            </a:r>
          </a:p>
          <a:p>
            <a:pPr lvl="1"/>
            <a:r>
              <a:rPr lang="en-US" dirty="0" smtClean="0"/>
              <a:t>Derived from the Logical model for developing a relational database design.  </a:t>
            </a:r>
          </a:p>
          <a:p>
            <a:pPr lvl="2"/>
            <a:r>
              <a:rPr lang="en-US" dirty="0" smtClean="0"/>
              <a:t>Tables, columns, etc.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57200" y="838200"/>
            <a:ext cx="2209800" cy="609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97764" y="2016848"/>
            <a:ext cx="2209800" cy="609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71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057400" y="2286000"/>
            <a:ext cx="4953000" cy="1752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1EB7D-9091-4FFC-9549-230ABD03EF0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rgbClr val="004065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ctr"/>
            <a:r>
              <a:rPr lang="en-US" dirty="0" smtClean="0">
                <a:solidFill>
                  <a:schemeClr val="bg1"/>
                </a:solidFill>
              </a:rPr>
              <a:t>BRIDG Model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08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34661</TotalTime>
  <Words>2130</Words>
  <Application>Microsoft Office PowerPoint</Application>
  <PresentationFormat>On-screen Show (4:3)</PresentationFormat>
  <Paragraphs>423</Paragraphs>
  <Slides>37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Arial</vt:lpstr>
      <vt:lpstr>Calibri</vt:lpstr>
      <vt:lpstr>Office Theme</vt:lpstr>
      <vt:lpstr>Using BRIDG to Connect to Healthcare Standards</vt:lpstr>
      <vt:lpstr>Agenda</vt:lpstr>
      <vt:lpstr>Objective of the presentation</vt:lpstr>
      <vt:lpstr>BRIDG Overview</vt:lpstr>
      <vt:lpstr>What is a Data Model?</vt:lpstr>
      <vt:lpstr>Data Model Example </vt:lpstr>
      <vt:lpstr>Why do you need a Data Model?</vt:lpstr>
      <vt:lpstr>Types of Data Models </vt:lpstr>
      <vt:lpstr>PowerPoint Presentation</vt:lpstr>
      <vt:lpstr>BRIDG Overview</vt:lpstr>
      <vt:lpstr>BRIDG Overview (continued)</vt:lpstr>
      <vt:lpstr>PowerPoint Presentation</vt:lpstr>
      <vt:lpstr>Topic/Areas covered in BRIDG</vt:lpstr>
      <vt:lpstr>BRIDG High Level Concepts</vt:lpstr>
      <vt:lpstr>Standards &amp; Projects Mapped to BRIDG</vt:lpstr>
      <vt:lpstr>SDTM IG v3.2 Domains Mapped to BRIDG</vt:lpstr>
      <vt:lpstr>Sample BRIDG Mapping Spreadsheet (SDTM)</vt:lpstr>
      <vt:lpstr>Person Class in BRIDG</vt:lpstr>
      <vt:lpstr>Example of mapping tags are captured in BRIDG</vt:lpstr>
      <vt:lpstr>Data Model Example </vt:lpstr>
      <vt:lpstr>BRIDG Implementation Approaches</vt:lpstr>
      <vt:lpstr>BRIDG as “Hub &amp; Spoke” – Data Integration Approach  -- “Connector to Healthcare Standards”</vt:lpstr>
      <vt:lpstr>Why consider BRIDG as a “Semantic Hub”?</vt:lpstr>
      <vt:lpstr>FDA CDMH Database Example – Physical DB and Data Integration Approach</vt:lpstr>
      <vt:lpstr>Known BRIDG Implementations</vt:lpstr>
      <vt:lpstr>HL7 FHIR</vt:lpstr>
      <vt:lpstr>Summary</vt:lpstr>
      <vt:lpstr>Thank You!</vt:lpstr>
      <vt:lpstr>PowerPoint Presentation</vt:lpstr>
      <vt:lpstr>CDISC SDTM IG v3.2 Mapped Concepts in BRIDG</vt:lpstr>
      <vt:lpstr>Example of mapping tags are captured in BRIDG</vt:lpstr>
      <vt:lpstr>CDSIC Lab Data Model Concepts in BRIDG</vt:lpstr>
      <vt:lpstr>CDISC Lab Data Model Detail View</vt:lpstr>
      <vt:lpstr>SDTM Exposure (EX) Domain </vt:lpstr>
      <vt:lpstr>SDTM Disease Response (RS) Domain</vt:lpstr>
      <vt:lpstr>SDTM Vital Signs (VS) Domain</vt:lpstr>
      <vt:lpstr>How to use a Data Model?</vt:lpstr>
    </vt:vector>
  </TitlesOfParts>
  <Company>Ogilvy and Mather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Placed Here</dc:title>
  <dc:creator>Hadad, Jillian</dc:creator>
  <cp:lastModifiedBy>wverhoef</cp:lastModifiedBy>
  <cp:revision>312</cp:revision>
  <dcterms:created xsi:type="dcterms:W3CDTF">2011-07-13T17:10:01Z</dcterms:created>
  <dcterms:modified xsi:type="dcterms:W3CDTF">2019-11-20T16:01:50Z</dcterms:modified>
</cp:coreProperties>
</file>